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2"/>
  </p:notesMasterIdLst>
  <p:handoutMasterIdLst>
    <p:handoutMasterId r:id="rId83"/>
  </p:handoutMasterIdLst>
  <p:sldIdLst>
    <p:sldId id="482" r:id="rId2"/>
    <p:sldId id="256" r:id="rId3"/>
    <p:sldId id="489" r:id="rId4"/>
    <p:sldId id="490" r:id="rId5"/>
    <p:sldId id="488" r:id="rId6"/>
    <p:sldId id="479" r:id="rId7"/>
    <p:sldId id="480" r:id="rId8"/>
    <p:sldId id="442" r:id="rId9"/>
    <p:sldId id="474" r:id="rId10"/>
    <p:sldId id="447" r:id="rId11"/>
    <p:sldId id="456" r:id="rId12"/>
    <p:sldId id="492" r:id="rId13"/>
    <p:sldId id="493" r:id="rId14"/>
    <p:sldId id="258" r:id="rId15"/>
    <p:sldId id="486" r:id="rId16"/>
    <p:sldId id="475" r:id="rId17"/>
    <p:sldId id="476" r:id="rId18"/>
    <p:sldId id="477" r:id="rId19"/>
    <p:sldId id="478" r:id="rId20"/>
    <p:sldId id="259" r:id="rId21"/>
    <p:sldId id="260" r:id="rId22"/>
    <p:sldId id="261" r:id="rId23"/>
    <p:sldId id="387" r:id="rId24"/>
    <p:sldId id="262" r:id="rId25"/>
    <p:sldId id="507" r:id="rId26"/>
    <p:sldId id="414" r:id="rId27"/>
    <p:sldId id="423" r:id="rId28"/>
    <p:sldId id="424" r:id="rId29"/>
    <p:sldId id="481" r:id="rId30"/>
    <p:sldId id="384" r:id="rId31"/>
    <p:sldId id="385" r:id="rId32"/>
    <p:sldId id="388" r:id="rId33"/>
    <p:sldId id="416" r:id="rId34"/>
    <p:sldId id="483" r:id="rId35"/>
    <p:sldId id="417" r:id="rId36"/>
    <p:sldId id="284" r:id="rId37"/>
    <p:sldId id="285" r:id="rId38"/>
    <p:sldId id="389" r:id="rId39"/>
    <p:sldId id="391" r:id="rId40"/>
    <p:sldId id="267" r:id="rId41"/>
    <p:sldId id="386" r:id="rId42"/>
    <p:sldId id="485" r:id="rId43"/>
    <p:sldId id="390" r:id="rId44"/>
    <p:sldId id="487" r:id="rId45"/>
    <p:sldId id="393" r:id="rId46"/>
    <p:sldId id="420" r:id="rId47"/>
    <p:sldId id="491" r:id="rId48"/>
    <p:sldId id="394" r:id="rId49"/>
    <p:sldId id="425" r:id="rId50"/>
    <p:sldId id="279" r:id="rId51"/>
    <p:sldId id="398" r:id="rId52"/>
    <p:sldId id="400" r:id="rId53"/>
    <p:sldId id="484" r:id="rId54"/>
    <p:sldId id="275" r:id="rId55"/>
    <p:sldId id="276" r:id="rId56"/>
    <p:sldId id="508" r:id="rId57"/>
    <p:sldId id="509" r:id="rId58"/>
    <p:sldId id="510" r:id="rId59"/>
    <p:sldId id="402" r:id="rId60"/>
    <p:sldId id="294" r:id="rId61"/>
    <p:sldId id="494" r:id="rId62"/>
    <p:sldId id="497" r:id="rId63"/>
    <p:sldId id="495" r:id="rId64"/>
    <p:sldId id="496" r:id="rId65"/>
    <p:sldId id="403" r:id="rId66"/>
    <p:sldId id="421" r:id="rId67"/>
    <p:sldId id="290" r:id="rId68"/>
    <p:sldId id="505" r:id="rId69"/>
    <p:sldId id="422" r:id="rId70"/>
    <p:sldId id="407" r:id="rId71"/>
    <p:sldId id="506" r:id="rId72"/>
    <p:sldId id="373" r:id="rId73"/>
    <p:sldId id="263" r:id="rId74"/>
    <p:sldId id="500" r:id="rId75"/>
    <p:sldId id="371" r:id="rId76"/>
    <p:sldId id="501" r:id="rId77"/>
    <p:sldId id="502" r:id="rId78"/>
    <p:sldId id="503" r:id="rId79"/>
    <p:sldId id="504" r:id="rId80"/>
    <p:sldId id="395" r:id="rId8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ambria" panose="02040503050406030204" pitchFamily="18" charset="0"/>
      <p:regular r:id="rId88"/>
      <p:bold r:id="rId89"/>
      <p:italic r:id="rId90"/>
      <p:boldItalic r:id="rId91"/>
    </p:embeddedFont>
    <p:embeddedFont>
      <p:font typeface="Lucida Console" panose="020B0609040504020204" pitchFamily="49" charset="0"/>
      <p:regular r:id="rId92"/>
    </p:embeddedFont>
    <p:embeddedFont>
      <p:font typeface="Microsoft Yi Baiti" panose="03000500000000000000" pitchFamily="66" charset="0"/>
      <p:regular r:id="rId93"/>
    </p:embeddedFont>
    <p:embeddedFont>
      <p:font typeface="Palatino Linotype" panose="02040502050505030304" pitchFamily="18" charset="0"/>
      <p:regular r:id="rId94"/>
      <p:bold r:id="rId95"/>
      <p:italic r:id="rId96"/>
      <p:boldItalic r:id="rId97"/>
    </p:embeddedFont>
    <p:embeddedFont>
      <p:font typeface="Segoe UI Symbol" panose="020B0502040204020203" pitchFamily="34" charset="0"/>
      <p:regular r:id="rId98"/>
    </p:embeddedFont>
    <p:embeddedFont>
      <p:font typeface="VOLLKORN REGULAR ROMAN" panose="020B0604020202020204" charset="0"/>
      <p:regular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45"/>
    <a:srgbClr val="0B3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3"/>
    <p:restoredTop sz="84977" autoAdjust="0"/>
  </p:normalViewPr>
  <p:slideViewPr>
    <p:cSldViewPr snapToGrid="0">
      <p:cViewPr varScale="1">
        <p:scale>
          <a:sx n="92" d="100"/>
          <a:sy n="92" d="100"/>
        </p:scale>
        <p:origin x="1272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D29A21-9101-4221-9669-539565938346}" type="doc">
      <dgm:prSet loTypeId="urn:microsoft.com/office/officeart/2005/8/layout/venn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A4D649-6C11-4898-8B48-CBF1E4EDD367}">
      <dgm:prSet phldrT="[Text]"/>
      <dgm:spPr/>
      <dgm:t>
        <a:bodyPr/>
        <a:lstStyle/>
        <a:p>
          <a:r>
            <a:rPr lang="en-US" dirty="0"/>
            <a:t>Correlation</a:t>
          </a:r>
        </a:p>
      </dgm:t>
    </dgm:pt>
    <dgm:pt modelId="{DA6DB223-1C5B-45F5-85B9-1C51E5C7891D}" type="parTrans" cxnId="{FEEC336B-81EF-42D7-ACB9-6BD274DAAA2A}">
      <dgm:prSet/>
      <dgm:spPr/>
      <dgm:t>
        <a:bodyPr/>
        <a:lstStyle/>
        <a:p>
          <a:endParaRPr lang="en-US"/>
        </a:p>
      </dgm:t>
    </dgm:pt>
    <dgm:pt modelId="{9B448121-946B-4576-8701-8BD7DA3A53A5}" type="sibTrans" cxnId="{FEEC336B-81EF-42D7-ACB9-6BD274DAAA2A}">
      <dgm:prSet/>
      <dgm:spPr/>
      <dgm:t>
        <a:bodyPr/>
        <a:lstStyle/>
        <a:p>
          <a:endParaRPr lang="en-US"/>
        </a:p>
      </dgm:t>
    </dgm:pt>
    <dgm:pt modelId="{2D0A0C32-FAF9-4AF6-B089-B6F9299711CB}">
      <dgm:prSet phldrT="[Text]"/>
      <dgm:spPr/>
      <dgm:t>
        <a:bodyPr/>
        <a:lstStyle/>
        <a:p>
          <a:r>
            <a:rPr lang="en-US" dirty="0"/>
            <a:t>Causation</a:t>
          </a:r>
        </a:p>
      </dgm:t>
    </dgm:pt>
    <dgm:pt modelId="{6AD80EFB-139C-42D7-BCA4-A07212D0AF9B}" type="parTrans" cxnId="{7BBFDC1D-7EF1-4832-BABB-8F333947E370}">
      <dgm:prSet/>
      <dgm:spPr/>
      <dgm:t>
        <a:bodyPr/>
        <a:lstStyle/>
        <a:p>
          <a:endParaRPr lang="en-US"/>
        </a:p>
      </dgm:t>
    </dgm:pt>
    <dgm:pt modelId="{8EAD4D3F-69EC-4401-987E-1F5F2D686F68}" type="sibTrans" cxnId="{7BBFDC1D-7EF1-4832-BABB-8F333947E370}">
      <dgm:prSet/>
      <dgm:spPr/>
      <dgm:t>
        <a:bodyPr/>
        <a:lstStyle/>
        <a:p>
          <a:endParaRPr lang="en-US"/>
        </a:p>
      </dgm:t>
    </dgm:pt>
    <dgm:pt modelId="{36FF1F33-7671-4F20-875A-F0746F91F7ED}" type="pres">
      <dgm:prSet presAssocID="{A0D29A21-9101-4221-9669-539565938346}" presName="Name0" presStyleCnt="0">
        <dgm:presLayoutVars>
          <dgm:dir/>
          <dgm:resizeHandles val="exact"/>
        </dgm:presLayoutVars>
      </dgm:prSet>
      <dgm:spPr/>
    </dgm:pt>
    <dgm:pt modelId="{BD2C624B-002F-4382-8207-3CF3B4922756}" type="pres">
      <dgm:prSet presAssocID="{4CA4D649-6C11-4898-8B48-CBF1E4EDD367}" presName="Name5" presStyleLbl="vennNode1" presStyleIdx="0" presStyleCnt="2">
        <dgm:presLayoutVars>
          <dgm:bulletEnabled val="1"/>
        </dgm:presLayoutVars>
      </dgm:prSet>
      <dgm:spPr/>
    </dgm:pt>
    <dgm:pt modelId="{F46ED45C-165E-4A21-9667-0D6740A1B389}" type="pres">
      <dgm:prSet presAssocID="{9B448121-946B-4576-8701-8BD7DA3A53A5}" presName="space" presStyleCnt="0"/>
      <dgm:spPr/>
    </dgm:pt>
    <dgm:pt modelId="{77504BE2-A72B-4B0D-B5A8-CDAF294ACBB0}" type="pres">
      <dgm:prSet presAssocID="{2D0A0C32-FAF9-4AF6-B089-B6F9299711CB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7BBFDC1D-7EF1-4832-BABB-8F333947E370}" srcId="{A0D29A21-9101-4221-9669-539565938346}" destId="{2D0A0C32-FAF9-4AF6-B089-B6F9299711CB}" srcOrd="1" destOrd="0" parTransId="{6AD80EFB-139C-42D7-BCA4-A07212D0AF9B}" sibTransId="{8EAD4D3F-69EC-4401-987E-1F5F2D686F68}"/>
    <dgm:cxn modelId="{A4F5BC36-B461-44BD-AE70-C52FB83FD451}" type="presOf" srcId="{4CA4D649-6C11-4898-8B48-CBF1E4EDD367}" destId="{BD2C624B-002F-4382-8207-3CF3B4922756}" srcOrd="0" destOrd="0" presId="urn:microsoft.com/office/officeart/2005/8/layout/venn3"/>
    <dgm:cxn modelId="{FEEC336B-81EF-42D7-ACB9-6BD274DAAA2A}" srcId="{A0D29A21-9101-4221-9669-539565938346}" destId="{4CA4D649-6C11-4898-8B48-CBF1E4EDD367}" srcOrd="0" destOrd="0" parTransId="{DA6DB223-1C5B-45F5-85B9-1C51E5C7891D}" sibTransId="{9B448121-946B-4576-8701-8BD7DA3A53A5}"/>
    <dgm:cxn modelId="{F6BEAC4E-5612-4849-B73D-428EA159FAEF}" type="presOf" srcId="{A0D29A21-9101-4221-9669-539565938346}" destId="{36FF1F33-7671-4F20-875A-F0746F91F7ED}" srcOrd="0" destOrd="0" presId="urn:microsoft.com/office/officeart/2005/8/layout/venn3"/>
    <dgm:cxn modelId="{512134CD-4935-4AAA-9C45-DC493E850DA8}" type="presOf" srcId="{2D0A0C32-FAF9-4AF6-B089-B6F9299711CB}" destId="{77504BE2-A72B-4B0D-B5A8-CDAF294ACBB0}" srcOrd="0" destOrd="0" presId="urn:microsoft.com/office/officeart/2005/8/layout/venn3"/>
    <dgm:cxn modelId="{0E9C4EAC-1C1A-4B8B-BCA1-6AA9E9C08340}" type="presParOf" srcId="{36FF1F33-7671-4F20-875A-F0746F91F7ED}" destId="{BD2C624B-002F-4382-8207-3CF3B4922756}" srcOrd="0" destOrd="0" presId="urn:microsoft.com/office/officeart/2005/8/layout/venn3"/>
    <dgm:cxn modelId="{23EDB126-DA34-46DA-ABD8-A813B02D9121}" type="presParOf" srcId="{36FF1F33-7671-4F20-875A-F0746F91F7ED}" destId="{F46ED45C-165E-4A21-9667-0D6740A1B389}" srcOrd="1" destOrd="0" presId="urn:microsoft.com/office/officeart/2005/8/layout/venn3"/>
    <dgm:cxn modelId="{6F50FB61-ED45-4004-A8F3-81E185A7E2FC}" type="presParOf" srcId="{36FF1F33-7671-4F20-875A-F0746F91F7ED}" destId="{77504BE2-A72B-4B0D-B5A8-CDAF294ACBB0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D29A21-9101-4221-9669-539565938346}" type="doc">
      <dgm:prSet loTypeId="urn:microsoft.com/office/officeart/2005/8/layout/venn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A4D649-6C11-4898-8B48-CBF1E4EDD367}">
      <dgm:prSet phldrT="[Text]"/>
      <dgm:spPr/>
      <dgm:t>
        <a:bodyPr/>
        <a:lstStyle/>
        <a:p>
          <a:r>
            <a:rPr lang="en-US" dirty="0"/>
            <a:t>Correlation</a:t>
          </a:r>
        </a:p>
      </dgm:t>
    </dgm:pt>
    <dgm:pt modelId="{DA6DB223-1C5B-45F5-85B9-1C51E5C7891D}" type="parTrans" cxnId="{FEEC336B-81EF-42D7-ACB9-6BD274DAAA2A}">
      <dgm:prSet/>
      <dgm:spPr/>
      <dgm:t>
        <a:bodyPr/>
        <a:lstStyle/>
        <a:p>
          <a:endParaRPr lang="en-US"/>
        </a:p>
      </dgm:t>
    </dgm:pt>
    <dgm:pt modelId="{9B448121-946B-4576-8701-8BD7DA3A53A5}" type="sibTrans" cxnId="{FEEC336B-81EF-42D7-ACB9-6BD274DAAA2A}">
      <dgm:prSet/>
      <dgm:spPr/>
      <dgm:t>
        <a:bodyPr/>
        <a:lstStyle/>
        <a:p>
          <a:endParaRPr lang="en-US"/>
        </a:p>
      </dgm:t>
    </dgm:pt>
    <dgm:pt modelId="{2D0A0C32-FAF9-4AF6-B089-B6F9299711CB}">
      <dgm:prSet phldrT="[Text]"/>
      <dgm:spPr/>
      <dgm:t>
        <a:bodyPr/>
        <a:lstStyle/>
        <a:p>
          <a:r>
            <a:rPr lang="en-US" dirty="0"/>
            <a:t>Causation</a:t>
          </a:r>
        </a:p>
      </dgm:t>
    </dgm:pt>
    <dgm:pt modelId="{6AD80EFB-139C-42D7-BCA4-A07212D0AF9B}" type="parTrans" cxnId="{7BBFDC1D-7EF1-4832-BABB-8F333947E370}">
      <dgm:prSet/>
      <dgm:spPr/>
      <dgm:t>
        <a:bodyPr/>
        <a:lstStyle/>
        <a:p>
          <a:endParaRPr lang="en-US"/>
        </a:p>
      </dgm:t>
    </dgm:pt>
    <dgm:pt modelId="{8EAD4D3F-69EC-4401-987E-1F5F2D686F68}" type="sibTrans" cxnId="{7BBFDC1D-7EF1-4832-BABB-8F333947E370}">
      <dgm:prSet/>
      <dgm:spPr/>
      <dgm:t>
        <a:bodyPr/>
        <a:lstStyle/>
        <a:p>
          <a:endParaRPr lang="en-US"/>
        </a:p>
      </dgm:t>
    </dgm:pt>
    <dgm:pt modelId="{36FF1F33-7671-4F20-875A-F0746F91F7ED}" type="pres">
      <dgm:prSet presAssocID="{A0D29A21-9101-4221-9669-539565938346}" presName="Name0" presStyleCnt="0">
        <dgm:presLayoutVars>
          <dgm:dir/>
          <dgm:resizeHandles val="exact"/>
        </dgm:presLayoutVars>
      </dgm:prSet>
      <dgm:spPr/>
    </dgm:pt>
    <dgm:pt modelId="{BD2C624B-002F-4382-8207-3CF3B4922756}" type="pres">
      <dgm:prSet presAssocID="{4CA4D649-6C11-4898-8B48-CBF1E4EDD367}" presName="Name5" presStyleLbl="vennNode1" presStyleIdx="0" presStyleCnt="2" custLinFactNeighborX="-44565" custLinFactNeighborY="1">
        <dgm:presLayoutVars>
          <dgm:bulletEnabled val="1"/>
        </dgm:presLayoutVars>
      </dgm:prSet>
      <dgm:spPr/>
    </dgm:pt>
    <dgm:pt modelId="{F46ED45C-165E-4A21-9667-0D6740A1B389}" type="pres">
      <dgm:prSet presAssocID="{9B448121-946B-4576-8701-8BD7DA3A53A5}" presName="space" presStyleCnt="0"/>
      <dgm:spPr/>
    </dgm:pt>
    <dgm:pt modelId="{77504BE2-A72B-4B0D-B5A8-CDAF294ACBB0}" type="pres">
      <dgm:prSet presAssocID="{2D0A0C32-FAF9-4AF6-B089-B6F9299711CB}" presName="Name5" presStyleLbl="vennNode1" presStyleIdx="1" presStyleCnt="2" custLinFactX="20699" custLinFactNeighborX="100000">
        <dgm:presLayoutVars>
          <dgm:bulletEnabled val="1"/>
        </dgm:presLayoutVars>
      </dgm:prSet>
      <dgm:spPr/>
    </dgm:pt>
  </dgm:ptLst>
  <dgm:cxnLst>
    <dgm:cxn modelId="{7BBFDC1D-7EF1-4832-BABB-8F333947E370}" srcId="{A0D29A21-9101-4221-9669-539565938346}" destId="{2D0A0C32-FAF9-4AF6-B089-B6F9299711CB}" srcOrd="1" destOrd="0" parTransId="{6AD80EFB-139C-42D7-BCA4-A07212D0AF9B}" sibTransId="{8EAD4D3F-69EC-4401-987E-1F5F2D686F68}"/>
    <dgm:cxn modelId="{A4F5BC36-B461-44BD-AE70-C52FB83FD451}" type="presOf" srcId="{4CA4D649-6C11-4898-8B48-CBF1E4EDD367}" destId="{BD2C624B-002F-4382-8207-3CF3B4922756}" srcOrd="0" destOrd="0" presId="urn:microsoft.com/office/officeart/2005/8/layout/venn3"/>
    <dgm:cxn modelId="{FEEC336B-81EF-42D7-ACB9-6BD274DAAA2A}" srcId="{A0D29A21-9101-4221-9669-539565938346}" destId="{4CA4D649-6C11-4898-8B48-CBF1E4EDD367}" srcOrd="0" destOrd="0" parTransId="{DA6DB223-1C5B-45F5-85B9-1C51E5C7891D}" sibTransId="{9B448121-946B-4576-8701-8BD7DA3A53A5}"/>
    <dgm:cxn modelId="{F6BEAC4E-5612-4849-B73D-428EA159FAEF}" type="presOf" srcId="{A0D29A21-9101-4221-9669-539565938346}" destId="{36FF1F33-7671-4F20-875A-F0746F91F7ED}" srcOrd="0" destOrd="0" presId="urn:microsoft.com/office/officeart/2005/8/layout/venn3"/>
    <dgm:cxn modelId="{512134CD-4935-4AAA-9C45-DC493E850DA8}" type="presOf" srcId="{2D0A0C32-FAF9-4AF6-B089-B6F9299711CB}" destId="{77504BE2-A72B-4B0D-B5A8-CDAF294ACBB0}" srcOrd="0" destOrd="0" presId="urn:microsoft.com/office/officeart/2005/8/layout/venn3"/>
    <dgm:cxn modelId="{0E9C4EAC-1C1A-4B8B-BCA1-6AA9E9C08340}" type="presParOf" srcId="{36FF1F33-7671-4F20-875A-F0746F91F7ED}" destId="{BD2C624B-002F-4382-8207-3CF3B4922756}" srcOrd="0" destOrd="0" presId="urn:microsoft.com/office/officeart/2005/8/layout/venn3"/>
    <dgm:cxn modelId="{23EDB126-DA34-46DA-ABD8-A813B02D9121}" type="presParOf" srcId="{36FF1F33-7671-4F20-875A-F0746F91F7ED}" destId="{F46ED45C-165E-4A21-9667-0D6740A1B389}" srcOrd="1" destOrd="0" presId="urn:microsoft.com/office/officeart/2005/8/layout/venn3"/>
    <dgm:cxn modelId="{6F50FB61-ED45-4004-A8F3-81E185A7E2FC}" type="presParOf" srcId="{36FF1F33-7671-4F20-875A-F0746F91F7ED}" destId="{77504BE2-A72B-4B0D-B5A8-CDAF294ACBB0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D29A21-9101-4221-9669-539565938346}" type="doc">
      <dgm:prSet loTypeId="urn:microsoft.com/office/officeart/2005/8/layout/venn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FF1F33-7671-4F20-875A-F0746F91F7ED}" type="pres">
      <dgm:prSet presAssocID="{A0D29A21-9101-4221-9669-539565938346}" presName="Name0" presStyleCnt="0">
        <dgm:presLayoutVars>
          <dgm:dir/>
          <dgm:resizeHandles val="exact"/>
        </dgm:presLayoutVars>
      </dgm:prSet>
      <dgm:spPr/>
    </dgm:pt>
  </dgm:ptLst>
  <dgm:cxnLst>
    <dgm:cxn modelId="{F6BEAC4E-5612-4849-B73D-428EA159FAEF}" type="presOf" srcId="{A0D29A21-9101-4221-9669-539565938346}" destId="{36FF1F33-7671-4F20-875A-F0746F91F7ED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C624B-002F-4382-8207-3CF3B4922756}">
      <dsp:nvSpPr>
        <dsp:cNvPr id="0" name=""/>
        <dsp:cNvSpPr/>
      </dsp:nvSpPr>
      <dsp:spPr>
        <a:xfrm>
          <a:off x="210671" y="19"/>
          <a:ext cx="1497836" cy="149783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431" tIns="17780" rIns="82431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Correlation</a:t>
          </a:r>
        </a:p>
      </dsp:txBody>
      <dsp:txXfrm>
        <a:off x="430024" y="219372"/>
        <a:ext cx="1059130" cy="1059130"/>
      </dsp:txXfrm>
    </dsp:sp>
    <dsp:sp modelId="{77504BE2-A72B-4B0D-B5A8-CDAF294ACBB0}">
      <dsp:nvSpPr>
        <dsp:cNvPr id="0" name=""/>
        <dsp:cNvSpPr/>
      </dsp:nvSpPr>
      <dsp:spPr>
        <a:xfrm>
          <a:off x="1408940" y="19"/>
          <a:ext cx="1497836" cy="149783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431" tIns="17780" rIns="82431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Causation</a:t>
          </a:r>
        </a:p>
      </dsp:txBody>
      <dsp:txXfrm>
        <a:off x="1628293" y="219372"/>
        <a:ext cx="1059130" cy="1059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C624B-002F-4382-8207-3CF3B4922756}">
      <dsp:nvSpPr>
        <dsp:cNvPr id="0" name=""/>
        <dsp:cNvSpPr/>
      </dsp:nvSpPr>
      <dsp:spPr>
        <a:xfrm>
          <a:off x="77169" y="34"/>
          <a:ext cx="1497836" cy="149783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431" tIns="17780" rIns="82431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Correlation</a:t>
          </a:r>
        </a:p>
      </dsp:txBody>
      <dsp:txXfrm>
        <a:off x="296522" y="219387"/>
        <a:ext cx="1059130" cy="1059130"/>
      </dsp:txXfrm>
    </dsp:sp>
    <dsp:sp modelId="{77504BE2-A72B-4B0D-B5A8-CDAF294ACBB0}">
      <dsp:nvSpPr>
        <dsp:cNvPr id="0" name=""/>
        <dsp:cNvSpPr/>
      </dsp:nvSpPr>
      <dsp:spPr>
        <a:xfrm>
          <a:off x="1619612" y="19"/>
          <a:ext cx="1497836" cy="149783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431" tIns="17780" rIns="82431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Causation</a:t>
          </a:r>
        </a:p>
      </dsp:txBody>
      <dsp:txXfrm>
        <a:off x="1838965" y="219372"/>
        <a:ext cx="1059130" cy="10591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6676D9-9732-E34A-BA5D-1B04357E1F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66E64-93A8-9A40-A582-E5F0457C4F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42365-0EC1-E240-8F14-4CFB24E5FCB5}" type="datetimeFigureOut">
              <a:rPr lang="en-DE" smtClean="0"/>
              <a:t>24/07/2023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C1D48-7DB8-1E47-8BA0-9543037FD1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E299A-79F0-C849-B8A6-B6C6262E08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802D8-8C02-F046-91A6-B512981BEF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5700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70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435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017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58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675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247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352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022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421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9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26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causal and confounding association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237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</a:t>
            </a:r>
            <a:r>
              <a:rPr lang="en-US" dirty="0" err="1"/>
              <a:t>counterfactualsATE</a:t>
            </a:r>
            <a:r>
              <a:rPr lang="en-US" dirty="0"/>
              <a:t> (confounders needed), ITE (counterfactual)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175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589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168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291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31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359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132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82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57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EF9B-A7AC-441A-AA4C-A7386B4EC6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265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025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166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505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426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65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331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752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92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3775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2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EF9B-A7AC-441A-AA4C-A7386B4EC6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666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9113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25FE1-4B63-41B8-8FC1-57D16C656E1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29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870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533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78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1274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9210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326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6634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10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EF9B-A7AC-441A-AA4C-A7386B4EC6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742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7417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5652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5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cause?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CEF9B-A7AC-441A-AA4C-A7386B4EC6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48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cause?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CEF9B-A7AC-441A-AA4C-A7386B4EC6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40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Or we need to go back to the beginning of the universe?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key problems of defining causation: 1. We need a way to separate objects and events unambiguously into either causes or effects. 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2. We need to figure out how to limit the number of objects/events we include in order to create a useful concept of causation.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CEF9B-A7AC-441A-AA4C-A7386B4EC6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16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3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1" b="0" i="0">
                <a:solidFill>
                  <a:srgbClr val="FFFE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14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7328">
              <a:spcBef>
                <a:spcPts val="2"/>
              </a:spcBef>
            </a:pPr>
            <a:fld id="{81D60167-4931-47E6-BA6A-407CBD079E47}" type="slidenum">
              <a:rPr lang="en-US" spc="5" smtClean="0"/>
              <a:pPr marL="17328">
                <a:spcBef>
                  <a:spcPts val="2"/>
                </a:spcBef>
              </a:pPr>
              <a:t>‹#›</a:t>
            </a:fld>
            <a:endParaRPr lang="en-US" spc="5" dirty="0"/>
          </a:p>
        </p:txBody>
      </p:sp>
    </p:spTree>
    <p:extLst>
      <p:ext uri="{BB962C8B-B14F-4D97-AF65-F5344CB8AC3E}">
        <p14:creationId xmlns:p14="http://schemas.microsoft.com/office/powerpoint/2010/main" val="142617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1" b="0" i="0">
                <a:solidFill>
                  <a:srgbClr val="FFFE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69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14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7328">
              <a:spcBef>
                <a:spcPts val="2"/>
              </a:spcBef>
            </a:pPr>
            <a:fld id="{81D60167-4931-47E6-BA6A-407CBD079E47}" type="slidenum">
              <a:rPr lang="en-US" spc="5" smtClean="0"/>
              <a:pPr marL="17328">
                <a:spcBef>
                  <a:spcPts val="2"/>
                </a:spcBef>
              </a:pPr>
              <a:t>‹#›</a:t>
            </a:fld>
            <a:endParaRPr lang="en-US" spc="5" dirty="0"/>
          </a:p>
        </p:txBody>
      </p:sp>
    </p:spTree>
    <p:extLst>
      <p:ext uri="{BB962C8B-B14F-4D97-AF65-F5344CB8AC3E}">
        <p14:creationId xmlns:p14="http://schemas.microsoft.com/office/powerpoint/2010/main" val="378748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1" b="0" i="0">
                <a:solidFill>
                  <a:srgbClr val="FFFE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14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7328">
              <a:spcBef>
                <a:spcPts val="2"/>
              </a:spcBef>
            </a:pPr>
            <a:fld id="{81D60167-4931-47E6-BA6A-407CBD079E47}" type="slidenum">
              <a:rPr lang="en-US" spc="5" smtClean="0"/>
              <a:pPr marL="17328">
                <a:spcBef>
                  <a:spcPts val="2"/>
                </a:spcBef>
              </a:pPr>
              <a:t>‹#›</a:t>
            </a:fld>
            <a:endParaRPr lang="en-US" spc="5" dirty="0"/>
          </a:p>
        </p:txBody>
      </p:sp>
    </p:spTree>
    <p:extLst>
      <p:ext uri="{BB962C8B-B14F-4D97-AF65-F5344CB8AC3E}">
        <p14:creationId xmlns:p14="http://schemas.microsoft.com/office/powerpoint/2010/main" val="13416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11" Type="http://schemas.openxmlformats.org/officeDocument/2006/relationships/image" Target="../media/image8.png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8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54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11" Type="http://schemas.openxmlformats.org/officeDocument/2006/relationships/image" Target="../media/image8.png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7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10" Type="http://schemas.openxmlformats.org/officeDocument/2006/relationships/image" Target="../media/image8.png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11" Type="http://schemas.openxmlformats.org/officeDocument/2006/relationships/image" Target="../media/image8.png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0.gif"/><Relationship Id="rId7" Type="http://schemas.openxmlformats.org/officeDocument/2006/relationships/image" Target="../media/image114.gif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gif"/><Relationship Id="rId5" Type="http://schemas.openxmlformats.org/officeDocument/2006/relationships/image" Target="../media/image112.gif"/><Relationship Id="rId4" Type="http://schemas.openxmlformats.org/officeDocument/2006/relationships/image" Target="../media/image111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125.jp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eg"/><Relationship Id="rId5" Type="http://schemas.openxmlformats.org/officeDocument/2006/relationships/image" Target="../media/image129.pn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11" Type="http://schemas.openxmlformats.org/officeDocument/2006/relationships/image" Target="../media/image8.png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bout Wayfair | The Importance of Covariates in Causal Inference: Shown in  a Comparison of Two Methods">
            <a:extLst>
              <a:ext uri="{FF2B5EF4-FFF2-40B4-BE49-F238E27FC236}">
                <a16:creationId xmlns:a16="http://schemas.microsoft.com/office/drawing/2014/main" id="{C2D46F02-1C94-4E13-966F-9077B8044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1" y="31216"/>
            <a:ext cx="6757147" cy="482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47AA32-AFFB-41EC-8B60-89705FF4BFC7}"/>
              </a:ext>
            </a:extLst>
          </p:cNvPr>
          <p:cNvSpPr/>
          <p:nvPr/>
        </p:nvSpPr>
        <p:spPr>
          <a:xfrm>
            <a:off x="217513" y="4877268"/>
            <a:ext cx="73594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https://www.aboutwayfair.com/tech-innovation/the-importance-of-covariates-in-causal-inference</a:t>
            </a:r>
          </a:p>
        </p:txBody>
      </p:sp>
    </p:spTree>
    <p:extLst>
      <p:ext uri="{BB962C8B-B14F-4D97-AF65-F5344CB8AC3E}">
        <p14:creationId xmlns:p14="http://schemas.microsoft.com/office/powerpoint/2010/main" val="3432857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aying Pool GIFs | Tenor">
            <a:extLst>
              <a:ext uri="{FF2B5EF4-FFF2-40B4-BE49-F238E27FC236}">
                <a16:creationId xmlns:a16="http://schemas.microsoft.com/office/drawing/2014/main" id="{C1C958B3-84EC-4979-9609-A5166EF630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51" y="909431"/>
            <a:ext cx="3339686" cy="384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69C567-4337-49F7-81BD-3B9CD3684F29}"/>
              </a:ext>
            </a:extLst>
          </p:cNvPr>
          <p:cNvSpPr/>
          <p:nvPr/>
        </p:nvSpPr>
        <p:spPr>
          <a:xfrm>
            <a:off x="321930" y="241001"/>
            <a:ext cx="4585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Causality is hard(er)</a:t>
            </a:r>
            <a:endParaRPr lang="en-GB" sz="15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D9F0E2-21A3-415B-A1FD-F13EC5911674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916D26EF-AFB1-4018-8757-863C2A61F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901953-2CF3-41AC-80A4-5D0D2DF84873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66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0DFEB09-E337-46D4-B5C8-3EBB2122A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54" y="316811"/>
            <a:ext cx="8349186" cy="410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56AB6-BEF4-4B8F-876C-362BA65FCD55}"/>
              </a:ext>
            </a:extLst>
          </p:cNvPr>
          <p:cNvSpPr txBox="1"/>
          <p:nvPr/>
        </p:nvSpPr>
        <p:spPr>
          <a:xfrm>
            <a:off x="801342" y="4617968"/>
            <a:ext cx="74319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Carl Sagan</a:t>
            </a:r>
            <a:r>
              <a:rPr lang="en-US" sz="1050" dirty="0"/>
              <a:t>: If you wish to make an apple pie from scratch, you must first invent the universe</a:t>
            </a:r>
          </a:p>
        </p:txBody>
      </p:sp>
    </p:spTree>
    <p:extLst>
      <p:ext uri="{BB962C8B-B14F-4D97-AF65-F5344CB8AC3E}">
        <p14:creationId xmlns:p14="http://schemas.microsoft.com/office/powerpoint/2010/main" val="224766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CB98-E098-4586-8933-16FD3EF7E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084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Causality is Omnipresent!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9728D-76D6-453F-A83F-4785C4E58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9847" y="1091825"/>
            <a:ext cx="7469596" cy="1067054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1300" b="1" dirty="0"/>
              <a:t>Classical Physics:  </a:t>
            </a:r>
            <a:r>
              <a:rPr lang="en-US" sz="1300" dirty="0"/>
              <a:t>An effect cannot occur from a cause that is not in the back (past) light cone of that event. Similarly, a cause cannot have an effect outside its front (future) light cone</a:t>
            </a:r>
          </a:p>
          <a:p>
            <a:endParaRPr lang="en-US" dirty="0"/>
          </a:p>
        </p:txBody>
      </p:sp>
      <p:pic>
        <p:nvPicPr>
          <p:cNvPr id="1026" name="Picture 2" descr="Albert Einstein - Wikipedia">
            <a:extLst>
              <a:ext uri="{FF2B5EF4-FFF2-40B4-BE49-F238E27FC236}">
                <a16:creationId xmlns:a16="http://schemas.microsoft.com/office/drawing/2014/main" id="{7D9DF7AE-7CAD-425C-BEB5-E44A9FDB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" y="931485"/>
            <a:ext cx="892239" cy="11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F89D51-C3BD-42C7-9337-68050BC2A6FE}"/>
              </a:ext>
            </a:extLst>
          </p:cNvPr>
          <p:cNvSpPr txBox="1"/>
          <p:nvPr/>
        </p:nvSpPr>
        <p:spPr>
          <a:xfrm>
            <a:off x="1302218" y="2373858"/>
            <a:ext cx="704123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dk2"/>
                </a:solidFill>
              </a:rPr>
              <a:t>Philosophy:</a:t>
            </a:r>
            <a:r>
              <a:rPr lang="en-US" sz="1300" dirty="0">
                <a:solidFill>
                  <a:schemeClr val="dk2"/>
                </a:solidFill>
              </a:rPr>
              <a:t> The material cause of a being is its physical properties or makeup. The formal cause is the structure or direction of a being. The efficient cause is the thing or agent, which actually brings it about. And the final cause is the ultimate purpose for its being</a:t>
            </a:r>
          </a:p>
          <a:p>
            <a:endParaRPr lang="en-US" dirty="0"/>
          </a:p>
        </p:txBody>
      </p:sp>
      <p:pic>
        <p:nvPicPr>
          <p:cNvPr id="1028" name="Picture 4" descr="Aristotle - Wikipedia">
            <a:extLst>
              <a:ext uri="{FF2B5EF4-FFF2-40B4-BE49-F238E27FC236}">
                <a16:creationId xmlns:a16="http://schemas.microsoft.com/office/drawing/2014/main" id="{A596CDBA-9BB5-462A-9263-6F294778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5" y="2279350"/>
            <a:ext cx="892239" cy="113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42092D-D10B-4D81-A0F8-97D93E997DB0}"/>
              </a:ext>
            </a:extLst>
          </p:cNvPr>
          <p:cNvSpPr txBox="1"/>
          <p:nvPr/>
        </p:nvSpPr>
        <p:spPr>
          <a:xfrm>
            <a:off x="1939095" y="4099627"/>
            <a:ext cx="7041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dk2"/>
                </a:solidFill>
              </a:rPr>
              <a:t>Economics:</a:t>
            </a:r>
            <a:r>
              <a:rPr lang="en-US" sz="1300" dirty="0">
                <a:solidFill>
                  <a:schemeClr val="dk2"/>
                </a:solidFill>
              </a:rPr>
              <a:t> Develops explicit models of outcomes where the causes of effects are investigated and the mechanisms governing the choice of treatment are analyzed</a:t>
            </a:r>
          </a:p>
          <a:p>
            <a:endParaRPr lang="en-US" dirty="0"/>
          </a:p>
        </p:txBody>
      </p:sp>
      <p:pic>
        <p:nvPicPr>
          <p:cNvPr id="1030" name="Picture 6" descr="Nobel prize for causal inference: why it matters">
            <a:extLst>
              <a:ext uri="{FF2B5EF4-FFF2-40B4-BE49-F238E27FC236}">
                <a16:creationId xmlns:a16="http://schemas.microsoft.com/office/drawing/2014/main" id="{9CF8E087-F3B1-478A-84AA-AF4985031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" y="3485244"/>
            <a:ext cx="1860822" cy="162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049F67-6EA8-4DBD-9125-0ACE9F8F31FA}"/>
              </a:ext>
            </a:extLst>
          </p:cNvPr>
          <p:cNvGrpSpPr/>
          <p:nvPr/>
        </p:nvGrpSpPr>
        <p:grpSpPr>
          <a:xfrm>
            <a:off x="7030561" y="4643160"/>
            <a:ext cx="1914119" cy="409470"/>
            <a:chOff x="7036231" y="4526593"/>
            <a:chExt cx="2217274" cy="624140"/>
          </a:xfrm>
        </p:grpSpPr>
        <p:pic>
          <p:nvPicPr>
            <p:cNvPr id="10" name="Picture 6" descr="Programme - ESSAI 2023">
              <a:extLst>
                <a:ext uri="{FF2B5EF4-FFF2-40B4-BE49-F238E27FC236}">
                  <a16:creationId xmlns:a16="http://schemas.microsoft.com/office/drawing/2014/main" id="{1CA9384A-C4B8-41D2-B411-14ECEB7B8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918285-4C44-4DBA-8613-68673CF4E3BE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31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CB98-E098-4586-8933-16FD3EF7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Causality is Omnipresent?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9728D-76D6-453F-A83F-4785C4E58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469596" cy="1067054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1300" b="1" dirty="0"/>
              <a:t>David Hume:  </a:t>
            </a:r>
            <a:r>
              <a:rPr lang="en-US" dirty="0"/>
              <a:t>Causation is a relationship between two impressions or ideas in the mind.</a:t>
            </a:r>
          </a:p>
          <a:p>
            <a:pPr marL="139700" indent="0">
              <a:buNone/>
            </a:pPr>
            <a:r>
              <a:rPr lang="en-US" dirty="0"/>
              <a:t>Because causation is defined by experience, any cause-and-effect relationship could be incorrect because thoughts are subjective and therefore causality cannot be proven</a:t>
            </a:r>
            <a:endParaRPr lang="en-US" sz="13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89D51-C3BD-42C7-9337-68050BC2A6FE}"/>
              </a:ext>
            </a:extLst>
          </p:cNvPr>
          <p:cNvSpPr txBox="1"/>
          <p:nvPr/>
        </p:nvSpPr>
        <p:spPr>
          <a:xfrm>
            <a:off x="451862" y="2570029"/>
            <a:ext cx="704123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dk2"/>
                </a:solidFill>
              </a:rPr>
              <a:t>Barber’s Paradox:</a:t>
            </a:r>
            <a:r>
              <a:rPr lang="en-US" sz="1300" dirty="0">
                <a:solidFill>
                  <a:schemeClr val="dk2"/>
                </a:solidFill>
              </a:rPr>
              <a:t> There is a village where the barber shaves all those and only those who do not shave themselves. Who shaves the barber?</a:t>
            </a:r>
          </a:p>
          <a:p>
            <a:endParaRPr lang="en-US" sz="1300" dirty="0">
              <a:solidFill>
                <a:schemeClr val="dk2"/>
              </a:solidFill>
            </a:endParaRPr>
          </a:p>
          <a:p>
            <a:r>
              <a:rPr lang="en-US" sz="1300" dirty="0">
                <a:solidFill>
                  <a:schemeClr val="dk2"/>
                </a:solidFill>
              </a:rPr>
              <a:t>A causal problem           Are the non-shavers actually non-shavers because they're shaved by the barber or whether they're shaved by the barber because they're non-shavers. If the first is true, the barber is a member of both groups: he shaves himself and is shaved by the barber. If the second is true, the situation is paradoxical.</a:t>
            </a:r>
          </a:p>
          <a:p>
            <a:endParaRPr lang="en-US" dirty="0"/>
          </a:p>
        </p:txBody>
      </p:sp>
      <p:pic>
        <p:nvPicPr>
          <p:cNvPr id="2050" name="Picture 2" descr="Hume from en.wikipedia.org">
            <a:extLst>
              <a:ext uri="{FF2B5EF4-FFF2-40B4-BE49-F238E27FC236}">
                <a16:creationId xmlns:a16="http://schemas.microsoft.com/office/drawing/2014/main" id="{5F2D3DCF-022D-4BB8-ADC5-F63BB6517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754" y="986341"/>
            <a:ext cx="1053680" cy="10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(Eingeschränkte Rechte für bestimmte redaktionelle Kunden in Deutschland. Limited rights for specific editorial clients in Germany.) *18.05.1872-02.02.1970+Mathematiker, Philosoph, GrossbritannienPorträt- 1958 (Photo by ullstein bild/ullstein bild via Getty Images)">
            <a:extLst>
              <a:ext uri="{FF2B5EF4-FFF2-40B4-BE49-F238E27FC236}">
                <a16:creationId xmlns:a16="http://schemas.microsoft.com/office/drawing/2014/main" id="{B3F215AA-8240-4E47-AD57-4BB0C95F6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754" y="2782232"/>
            <a:ext cx="1053681" cy="105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549643-007E-401D-A8E0-81963E9AEFD6}"/>
              </a:ext>
            </a:extLst>
          </p:cNvPr>
          <p:cNvCxnSpPr/>
          <p:nvPr/>
        </p:nvCxnSpPr>
        <p:spPr>
          <a:xfrm>
            <a:off x="1839474" y="3319746"/>
            <a:ext cx="44830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4EA76C2-F01F-428B-9516-C837224898C1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9" name="Picture 6" descr="Programme - ESSAI 2023">
              <a:extLst>
                <a:ext uri="{FF2B5EF4-FFF2-40B4-BE49-F238E27FC236}">
                  <a16:creationId xmlns:a16="http://schemas.microsoft.com/office/drawing/2014/main" id="{9A77D192-28BC-472E-A4B3-B7C4C73F0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606A76-250B-453A-95F7-3925417246DD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43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04329D-883F-6448-8C12-05BB9E7CBA58}"/>
              </a:ext>
            </a:extLst>
          </p:cNvPr>
          <p:cNvSpPr/>
          <p:nvPr/>
        </p:nvSpPr>
        <p:spPr>
          <a:xfrm>
            <a:off x="2636633" y="1802309"/>
            <a:ext cx="54372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44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Why?</a:t>
            </a:r>
          </a:p>
          <a:p>
            <a:pPr lvl="0"/>
            <a:r>
              <a:rPr lang="en-GB" sz="20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Machine Learning needs Causality?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50A2D-D2D1-1D48-A76E-6EBE52F8A4E6}"/>
              </a:ext>
            </a:extLst>
          </p:cNvPr>
          <p:cNvSpPr/>
          <p:nvPr/>
        </p:nvSpPr>
        <p:spPr>
          <a:xfrm>
            <a:off x="1825897" y="1184700"/>
            <a:ext cx="66236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960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041B62-96D3-C84D-A687-0B8CA9193E98}"/>
              </a:ext>
            </a:extLst>
          </p:cNvPr>
          <p:cNvCxnSpPr>
            <a:cxnSpLocks/>
          </p:cNvCxnSpPr>
          <p:nvPr/>
        </p:nvCxnSpPr>
        <p:spPr>
          <a:xfrm>
            <a:off x="2562446" y="1297172"/>
            <a:ext cx="0" cy="16657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F991D-AB0A-AA49-95A6-1C32656F9258}"/>
              </a:ext>
            </a:extLst>
          </p:cNvPr>
          <p:cNvGrpSpPr/>
          <p:nvPr/>
        </p:nvGrpSpPr>
        <p:grpSpPr>
          <a:xfrm flipH="1" flipV="1">
            <a:off x="-154784" y="-405977"/>
            <a:ext cx="1347375" cy="1029018"/>
            <a:chOff x="7949025" y="4134245"/>
            <a:chExt cx="1347375" cy="1029018"/>
          </a:xfrm>
        </p:grpSpPr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D2D5E2A7-1D58-6A4A-BEC0-CB505E0EC9C2}"/>
                </a:ext>
              </a:extLst>
            </p:cNvPr>
            <p:cNvSpPr/>
            <p:nvPr/>
          </p:nvSpPr>
          <p:spPr>
            <a:xfrm rot="5684427">
              <a:off x="8542800" y="4134245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;p13">
              <a:extLst>
                <a:ext uri="{FF2B5EF4-FFF2-40B4-BE49-F238E27FC236}">
                  <a16:creationId xmlns:a16="http://schemas.microsoft.com/office/drawing/2014/main" id="{DEE43F40-43DE-1F4E-A16D-7F4C88708544}"/>
                </a:ext>
              </a:extLst>
            </p:cNvPr>
            <p:cNvSpPr/>
            <p:nvPr/>
          </p:nvSpPr>
          <p:spPr>
            <a:xfrm rot="19450864">
              <a:off x="7949025" y="4621984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62;p13">
              <a:extLst>
                <a:ext uri="{FF2B5EF4-FFF2-40B4-BE49-F238E27FC236}">
                  <a16:creationId xmlns:a16="http://schemas.microsoft.com/office/drawing/2014/main" id="{A0248CA9-3086-9F4D-9174-CF8F7FDD4655}"/>
                </a:ext>
              </a:extLst>
            </p:cNvPr>
            <p:cNvCxnSpPr>
              <a:cxnSpLocks/>
              <a:stCxn id="15" idx="5"/>
              <a:endCxn id="16" idx="6"/>
            </p:cNvCxnSpPr>
            <p:nvPr/>
          </p:nvCxnSpPr>
          <p:spPr>
            <a:xfrm flipH="1">
              <a:off x="8223100" y="4383405"/>
              <a:ext cx="355551" cy="301355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64;p13">
              <a:extLst>
                <a:ext uri="{FF2B5EF4-FFF2-40B4-BE49-F238E27FC236}">
                  <a16:creationId xmlns:a16="http://schemas.microsoft.com/office/drawing/2014/main" id="{40F4A9B3-4F89-1249-828B-9A3653F4D1B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8006800" y="4922746"/>
              <a:ext cx="69426" cy="240517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64;p13">
              <a:extLst>
                <a:ext uri="{FF2B5EF4-FFF2-40B4-BE49-F238E27FC236}">
                  <a16:creationId xmlns:a16="http://schemas.microsoft.com/office/drawing/2014/main" id="{B3D258BA-5540-4740-A2B0-346E23CC933F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 flipV="1">
              <a:off x="8844982" y="4298103"/>
              <a:ext cx="451418" cy="150833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99AC7D-C184-6541-9375-465958141A0B}"/>
              </a:ext>
            </a:extLst>
          </p:cNvPr>
          <p:cNvGrpSpPr/>
          <p:nvPr/>
        </p:nvGrpSpPr>
        <p:grpSpPr>
          <a:xfrm flipH="1" flipV="1">
            <a:off x="6912973" y="-129309"/>
            <a:ext cx="2541125" cy="1147746"/>
            <a:chOff x="6785382" y="149426"/>
            <a:chExt cx="2541125" cy="1147746"/>
          </a:xfrm>
        </p:grpSpPr>
        <p:sp>
          <p:nvSpPr>
            <p:cNvPr id="21" name="Google Shape;59;p13">
              <a:extLst>
                <a:ext uri="{FF2B5EF4-FFF2-40B4-BE49-F238E27FC236}">
                  <a16:creationId xmlns:a16="http://schemas.microsoft.com/office/drawing/2014/main" id="{5FEFC37A-BFC6-E449-BC2A-270524FAA3D5}"/>
                </a:ext>
              </a:extLst>
            </p:cNvPr>
            <p:cNvSpPr/>
            <p:nvPr/>
          </p:nvSpPr>
          <p:spPr>
            <a:xfrm>
              <a:off x="7414557" y="826101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;p13">
              <a:extLst>
                <a:ext uri="{FF2B5EF4-FFF2-40B4-BE49-F238E27FC236}">
                  <a16:creationId xmlns:a16="http://schemas.microsoft.com/office/drawing/2014/main" id="{DE75E76D-ECA0-EA44-9281-ED24AA7C4803}"/>
                </a:ext>
              </a:extLst>
            </p:cNvPr>
            <p:cNvSpPr/>
            <p:nvPr/>
          </p:nvSpPr>
          <p:spPr>
            <a:xfrm>
              <a:off x="7862932" y="286451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;p13">
              <a:extLst>
                <a:ext uri="{FF2B5EF4-FFF2-40B4-BE49-F238E27FC236}">
                  <a16:creationId xmlns:a16="http://schemas.microsoft.com/office/drawing/2014/main" id="{04B57693-00D1-BC43-BF62-55E3B857339B}"/>
                </a:ext>
              </a:extLst>
            </p:cNvPr>
            <p:cNvSpPr/>
            <p:nvPr/>
          </p:nvSpPr>
          <p:spPr>
            <a:xfrm>
              <a:off x="9023807" y="594497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62;p13">
              <a:extLst>
                <a:ext uri="{FF2B5EF4-FFF2-40B4-BE49-F238E27FC236}">
                  <a16:creationId xmlns:a16="http://schemas.microsoft.com/office/drawing/2014/main" id="{B69C13D5-96CF-4D44-8DE2-727520E2825E}"/>
                </a:ext>
              </a:extLst>
            </p:cNvPr>
            <p:cNvCxnSpPr>
              <a:endCxn id="22" idx="3"/>
            </p:cNvCxnSpPr>
            <p:nvPr/>
          </p:nvCxnSpPr>
          <p:spPr>
            <a:xfrm rot="10800000" flipH="1">
              <a:off x="7677761" y="544822"/>
              <a:ext cx="229500" cy="3315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63;p13">
              <a:extLst>
                <a:ext uri="{FF2B5EF4-FFF2-40B4-BE49-F238E27FC236}">
                  <a16:creationId xmlns:a16="http://schemas.microsoft.com/office/drawing/2014/main" id="{C4319886-5CEB-EA48-AB47-5AAA216DE5D5}"/>
                </a:ext>
              </a:extLst>
            </p:cNvPr>
            <p:cNvCxnSpPr>
              <a:stCxn id="21" idx="6"/>
              <a:endCxn id="23" idx="2"/>
            </p:cNvCxnSpPr>
            <p:nvPr/>
          </p:nvCxnSpPr>
          <p:spPr>
            <a:xfrm flipV="1">
              <a:off x="7717257" y="745847"/>
              <a:ext cx="1306550" cy="231604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64;p13">
              <a:extLst>
                <a:ext uri="{FF2B5EF4-FFF2-40B4-BE49-F238E27FC236}">
                  <a16:creationId xmlns:a16="http://schemas.microsoft.com/office/drawing/2014/main" id="{FA3178EF-96B9-C543-A6E9-30CA309C564D}"/>
                </a:ext>
              </a:extLst>
            </p:cNvPr>
            <p:cNvCxnSpPr>
              <a:stCxn id="21" idx="3"/>
            </p:cNvCxnSpPr>
            <p:nvPr/>
          </p:nvCxnSpPr>
          <p:spPr>
            <a:xfrm flipH="1">
              <a:off x="6815986" y="1084472"/>
              <a:ext cx="642900" cy="212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65;p13">
              <a:extLst>
                <a:ext uri="{FF2B5EF4-FFF2-40B4-BE49-F238E27FC236}">
                  <a16:creationId xmlns:a16="http://schemas.microsoft.com/office/drawing/2014/main" id="{4DB77711-81AC-BC48-9B6C-661A4BA9B7F7}"/>
                </a:ext>
              </a:extLst>
            </p:cNvPr>
            <p:cNvSpPr/>
            <p:nvPr/>
          </p:nvSpPr>
          <p:spPr>
            <a:xfrm>
              <a:off x="6785382" y="149426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Google Shape;66;p13">
              <a:extLst>
                <a:ext uri="{FF2B5EF4-FFF2-40B4-BE49-F238E27FC236}">
                  <a16:creationId xmlns:a16="http://schemas.microsoft.com/office/drawing/2014/main" id="{6330370E-6965-4E40-A472-BFDB5CA45C6E}"/>
                </a:ext>
              </a:extLst>
            </p:cNvPr>
            <p:cNvCxnSpPr>
              <a:stCxn id="27" idx="5"/>
              <a:endCxn id="21" idx="1"/>
            </p:cNvCxnSpPr>
            <p:nvPr/>
          </p:nvCxnSpPr>
          <p:spPr>
            <a:xfrm>
              <a:off x="7043753" y="407797"/>
              <a:ext cx="415200" cy="462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94AA08-5C4F-194B-A28E-C522DAA3EF40}"/>
              </a:ext>
            </a:extLst>
          </p:cNvPr>
          <p:cNvGrpSpPr/>
          <p:nvPr/>
        </p:nvGrpSpPr>
        <p:grpSpPr>
          <a:xfrm rot="21113874">
            <a:off x="272298" y="4209294"/>
            <a:ext cx="1115285" cy="645838"/>
            <a:chOff x="511897" y="3688383"/>
            <a:chExt cx="1115285" cy="64583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4B902A0-8CB8-5A4B-A345-DBF71033B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1123" y="4241720"/>
              <a:ext cx="96059" cy="9250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CB25F42-B82C-1E4C-9445-C9F091B5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109" y="4239344"/>
              <a:ext cx="110290" cy="9250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49256E0-685E-EE4D-A2C7-8C942B7F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681" y="3947570"/>
              <a:ext cx="88944" cy="9250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8A9B7C5-25C7-C84F-8FD5-339D0375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364" y="3688383"/>
              <a:ext cx="131636" cy="92501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2477A72-A259-B340-BAAC-898812437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99" y="4073525"/>
              <a:ext cx="114282" cy="13362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6F60472-3458-0148-97B4-C078D34A9C2A}"/>
                </a:ext>
              </a:extLst>
            </p:cNvPr>
            <p:cNvCxnSpPr>
              <a:cxnSpLocks/>
            </p:cNvCxnSpPr>
            <p:nvPr/>
          </p:nvCxnSpPr>
          <p:spPr>
            <a:xfrm>
              <a:off x="697275" y="4285594"/>
              <a:ext cx="794109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C6F8A0B-5F11-3B4D-8E0B-8BB29EAB7D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018" y="3790209"/>
              <a:ext cx="114282" cy="13362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88A48C6-45BE-0E41-84DE-A924D9349373}"/>
                </a:ext>
              </a:extLst>
            </p:cNvPr>
            <p:cNvSpPr/>
            <p:nvPr/>
          </p:nvSpPr>
          <p:spPr>
            <a:xfrm>
              <a:off x="1200214" y="3696801"/>
              <a:ext cx="398290" cy="484672"/>
            </a:xfrm>
            <a:custGeom>
              <a:avLst/>
              <a:gdLst>
                <a:gd name="connsiteX0" fmla="*/ 0 w 527050"/>
                <a:gd name="connsiteY0" fmla="*/ 0 h 466306"/>
                <a:gd name="connsiteX1" fmla="*/ 203200 w 527050"/>
                <a:gd name="connsiteY1" fmla="*/ 460375 h 466306"/>
                <a:gd name="connsiteX2" fmla="*/ 400050 w 527050"/>
                <a:gd name="connsiteY2" fmla="*/ 273050 h 466306"/>
                <a:gd name="connsiteX3" fmla="*/ 527050 w 527050"/>
                <a:gd name="connsiteY3" fmla="*/ 450850 h 466306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527050 w 527050"/>
                <a:gd name="connsiteY2" fmla="*/ 450850 h 450850"/>
                <a:gd name="connsiteX0" fmla="*/ 0 w 331996"/>
                <a:gd name="connsiteY0" fmla="*/ 0 h 447675"/>
                <a:gd name="connsiteX1" fmla="*/ 327025 w 331996"/>
                <a:gd name="connsiteY1" fmla="*/ 63500 h 447675"/>
                <a:gd name="connsiteX2" fmla="*/ 222250 w 331996"/>
                <a:gd name="connsiteY2" fmla="*/ 447675 h 447675"/>
                <a:gd name="connsiteX0" fmla="*/ 0 w 332763"/>
                <a:gd name="connsiteY0" fmla="*/ 0 h 447675"/>
                <a:gd name="connsiteX1" fmla="*/ 327025 w 332763"/>
                <a:gd name="connsiteY1" fmla="*/ 63500 h 447675"/>
                <a:gd name="connsiteX2" fmla="*/ 222250 w 332763"/>
                <a:gd name="connsiteY2" fmla="*/ 447675 h 447675"/>
                <a:gd name="connsiteX0" fmla="*/ 0 w 336074"/>
                <a:gd name="connsiteY0" fmla="*/ 0 h 457200"/>
                <a:gd name="connsiteX1" fmla="*/ 330200 w 336074"/>
                <a:gd name="connsiteY1" fmla="*/ 73025 h 457200"/>
                <a:gd name="connsiteX2" fmla="*/ 225425 w 336074"/>
                <a:gd name="connsiteY2" fmla="*/ 457200 h 457200"/>
                <a:gd name="connsiteX0" fmla="*/ 0 w 336074"/>
                <a:gd name="connsiteY0" fmla="*/ 624 h 457824"/>
                <a:gd name="connsiteX1" fmla="*/ 330200 w 336074"/>
                <a:gd name="connsiteY1" fmla="*/ 73649 h 457824"/>
                <a:gd name="connsiteX2" fmla="*/ 225425 w 336074"/>
                <a:gd name="connsiteY2" fmla="*/ 457824 h 457824"/>
                <a:gd name="connsiteX0" fmla="*/ 0 w 269962"/>
                <a:gd name="connsiteY0" fmla="*/ 55 h 457255"/>
                <a:gd name="connsiteX1" fmla="*/ 260350 w 269962"/>
                <a:gd name="connsiteY1" fmla="*/ 133405 h 457255"/>
                <a:gd name="connsiteX2" fmla="*/ 225425 w 269962"/>
                <a:gd name="connsiteY2" fmla="*/ 457255 h 457255"/>
                <a:gd name="connsiteX0" fmla="*/ 0 w 225425"/>
                <a:gd name="connsiteY0" fmla="*/ 0 h 457200"/>
                <a:gd name="connsiteX1" fmla="*/ 225425 w 225425"/>
                <a:gd name="connsiteY1" fmla="*/ 457200 h 457200"/>
                <a:gd name="connsiteX0" fmla="*/ 0 w 225425"/>
                <a:gd name="connsiteY0" fmla="*/ 0 h 457200"/>
                <a:gd name="connsiteX1" fmla="*/ 107888 w 225425"/>
                <a:gd name="connsiteY1" fmla="*/ 210295 h 457200"/>
                <a:gd name="connsiteX2" fmla="*/ 225425 w 225425"/>
                <a:gd name="connsiteY2" fmla="*/ 457200 h 457200"/>
                <a:gd name="connsiteX0" fmla="*/ 0 w 355538"/>
                <a:gd name="connsiteY0" fmla="*/ 0 h 457200"/>
                <a:gd name="connsiteX1" fmla="*/ 355538 w 355538"/>
                <a:gd name="connsiteY1" fmla="*/ 70595 h 457200"/>
                <a:gd name="connsiteX2" fmla="*/ 225425 w 355538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24877 h 482077"/>
                <a:gd name="connsiteX1" fmla="*/ 355538 w 370282"/>
                <a:gd name="connsiteY1" fmla="*/ 95472 h 482077"/>
                <a:gd name="connsiteX2" fmla="*/ 225425 w 370282"/>
                <a:gd name="connsiteY2" fmla="*/ 482077 h 482077"/>
                <a:gd name="connsiteX0" fmla="*/ 0 w 348057"/>
                <a:gd name="connsiteY0" fmla="*/ 15723 h 511023"/>
                <a:gd name="connsiteX1" fmla="*/ 333313 w 348057"/>
                <a:gd name="connsiteY1" fmla="*/ 124418 h 511023"/>
                <a:gd name="connsiteX2" fmla="*/ 203200 w 348057"/>
                <a:gd name="connsiteY2" fmla="*/ 511023 h 511023"/>
                <a:gd name="connsiteX0" fmla="*/ 0 w 333313"/>
                <a:gd name="connsiteY0" fmla="*/ 15723 h 124418"/>
                <a:gd name="connsiteX1" fmla="*/ 333313 w 333313"/>
                <a:gd name="connsiteY1" fmla="*/ 124418 h 124418"/>
                <a:gd name="connsiteX0" fmla="*/ 0 w 222188"/>
                <a:gd name="connsiteY0" fmla="*/ 2651 h 498696"/>
                <a:gd name="connsiteX1" fmla="*/ 222188 w 222188"/>
                <a:gd name="connsiteY1" fmla="*/ 498696 h 498696"/>
                <a:gd name="connsiteX0" fmla="*/ 0 w 278280"/>
                <a:gd name="connsiteY0" fmla="*/ 4734 h 500779"/>
                <a:gd name="connsiteX1" fmla="*/ 222188 w 278280"/>
                <a:gd name="connsiteY1" fmla="*/ 500779 h 500779"/>
                <a:gd name="connsiteX0" fmla="*/ 0 w 295677"/>
                <a:gd name="connsiteY0" fmla="*/ 1117 h 497162"/>
                <a:gd name="connsiteX1" fmla="*/ 222188 w 295677"/>
                <a:gd name="connsiteY1" fmla="*/ 497162 h 497162"/>
                <a:gd name="connsiteX0" fmla="*/ 0 w 433310"/>
                <a:gd name="connsiteY0" fmla="*/ 1186 h 484531"/>
                <a:gd name="connsiteX1" fmla="*/ 387288 w 433310"/>
                <a:gd name="connsiteY1" fmla="*/ 484531 h 484531"/>
                <a:gd name="connsiteX0" fmla="*/ 0 w 398290"/>
                <a:gd name="connsiteY0" fmla="*/ 1327 h 484672"/>
                <a:gd name="connsiteX1" fmla="*/ 387288 w 398290"/>
                <a:gd name="connsiteY1" fmla="*/ 484672 h 48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290" h="484672">
                  <a:moveTo>
                    <a:pt x="0" y="1327"/>
                  </a:moveTo>
                  <a:cubicBezTo>
                    <a:pt x="280438" y="-16416"/>
                    <a:pt x="443400" y="143640"/>
                    <a:pt x="387288" y="484672"/>
                  </a:cubicBezTo>
                </a:path>
              </a:pathLst>
            </a:cu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F29317-F842-024C-8D4E-F5851AEA8090}"/>
                </a:ext>
              </a:extLst>
            </p:cNvPr>
            <p:cNvSpPr/>
            <p:nvPr/>
          </p:nvSpPr>
          <p:spPr>
            <a:xfrm flipH="1">
              <a:off x="511897" y="3716478"/>
              <a:ext cx="444653" cy="487688"/>
            </a:xfrm>
            <a:custGeom>
              <a:avLst/>
              <a:gdLst>
                <a:gd name="connsiteX0" fmla="*/ 0 w 527050"/>
                <a:gd name="connsiteY0" fmla="*/ 0 h 466306"/>
                <a:gd name="connsiteX1" fmla="*/ 203200 w 527050"/>
                <a:gd name="connsiteY1" fmla="*/ 460375 h 466306"/>
                <a:gd name="connsiteX2" fmla="*/ 400050 w 527050"/>
                <a:gd name="connsiteY2" fmla="*/ 273050 h 466306"/>
                <a:gd name="connsiteX3" fmla="*/ 527050 w 527050"/>
                <a:gd name="connsiteY3" fmla="*/ 450850 h 466306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527050 w 527050"/>
                <a:gd name="connsiteY2" fmla="*/ 450850 h 450850"/>
                <a:gd name="connsiteX0" fmla="*/ 0 w 331996"/>
                <a:gd name="connsiteY0" fmla="*/ 0 h 447675"/>
                <a:gd name="connsiteX1" fmla="*/ 327025 w 331996"/>
                <a:gd name="connsiteY1" fmla="*/ 63500 h 447675"/>
                <a:gd name="connsiteX2" fmla="*/ 222250 w 331996"/>
                <a:gd name="connsiteY2" fmla="*/ 447675 h 447675"/>
                <a:gd name="connsiteX0" fmla="*/ 0 w 332763"/>
                <a:gd name="connsiteY0" fmla="*/ 0 h 447675"/>
                <a:gd name="connsiteX1" fmla="*/ 327025 w 332763"/>
                <a:gd name="connsiteY1" fmla="*/ 63500 h 447675"/>
                <a:gd name="connsiteX2" fmla="*/ 222250 w 332763"/>
                <a:gd name="connsiteY2" fmla="*/ 447675 h 447675"/>
                <a:gd name="connsiteX0" fmla="*/ 0 w 336074"/>
                <a:gd name="connsiteY0" fmla="*/ 0 h 457200"/>
                <a:gd name="connsiteX1" fmla="*/ 330200 w 336074"/>
                <a:gd name="connsiteY1" fmla="*/ 73025 h 457200"/>
                <a:gd name="connsiteX2" fmla="*/ 225425 w 336074"/>
                <a:gd name="connsiteY2" fmla="*/ 457200 h 457200"/>
                <a:gd name="connsiteX0" fmla="*/ 0 w 336074"/>
                <a:gd name="connsiteY0" fmla="*/ 624 h 457824"/>
                <a:gd name="connsiteX1" fmla="*/ 330200 w 336074"/>
                <a:gd name="connsiteY1" fmla="*/ 73649 h 457824"/>
                <a:gd name="connsiteX2" fmla="*/ 225425 w 336074"/>
                <a:gd name="connsiteY2" fmla="*/ 457824 h 457824"/>
                <a:gd name="connsiteX0" fmla="*/ 0 w 269962"/>
                <a:gd name="connsiteY0" fmla="*/ 55 h 457255"/>
                <a:gd name="connsiteX1" fmla="*/ 260350 w 269962"/>
                <a:gd name="connsiteY1" fmla="*/ 133405 h 457255"/>
                <a:gd name="connsiteX2" fmla="*/ 225425 w 269962"/>
                <a:gd name="connsiteY2" fmla="*/ 457255 h 457255"/>
                <a:gd name="connsiteX0" fmla="*/ 0 w 225425"/>
                <a:gd name="connsiteY0" fmla="*/ 0 h 457200"/>
                <a:gd name="connsiteX1" fmla="*/ 225425 w 225425"/>
                <a:gd name="connsiteY1" fmla="*/ 457200 h 457200"/>
                <a:gd name="connsiteX0" fmla="*/ 0 w 225425"/>
                <a:gd name="connsiteY0" fmla="*/ 0 h 457200"/>
                <a:gd name="connsiteX1" fmla="*/ 107888 w 225425"/>
                <a:gd name="connsiteY1" fmla="*/ 210295 h 457200"/>
                <a:gd name="connsiteX2" fmla="*/ 225425 w 225425"/>
                <a:gd name="connsiteY2" fmla="*/ 457200 h 457200"/>
                <a:gd name="connsiteX0" fmla="*/ 0 w 355538"/>
                <a:gd name="connsiteY0" fmla="*/ 0 h 457200"/>
                <a:gd name="connsiteX1" fmla="*/ 355538 w 355538"/>
                <a:gd name="connsiteY1" fmla="*/ 70595 h 457200"/>
                <a:gd name="connsiteX2" fmla="*/ 225425 w 355538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24877 h 482077"/>
                <a:gd name="connsiteX1" fmla="*/ 355538 w 370282"/>
                <a:gd name="connsiteY1" fmla="*/ 95472 h 482077"/>
                <a:gd name="connsiteX2" fmla="*/ 225425 w 370282"/>
                <a:gd name="connsiteY2" fmla="*/ 482077 h 482077"/>
                <a:gd name="connsiteX0" fmla="*/ 0 w 348057"/>
                <a:gd name="connsiteY0" fmla="*/ 15723 h 511023"/>
                <a:gd name="connsiteX1" fmla="*/ 333313 w 348057"/>
                <a:gd name="connsiteY1" fmla="*/ 124418 h 511023"/>
                <a:gd name="connsiteX2" fmla="*/ 203200 w 348057"/>
                <a:gd name="connsiteY2" fmla="*/ 511023 h 511023"/>
                <a:gd name="connsiteX0" fmla="*/ 0 w 333313"/>
                <a:gd name="connsiteY0" fmla="*/ 15723 h 124418"/>
                <a:gd name="connsiteX1" fmla="*/ 333313 w 333313"/>
                <a:gd name="connsiteY1" fmla="*/ 124418 h 124418"/>
                <a:gd name="connsiteX0" fmla="*/ 0 w 222188"/>
                <a:gd name="connsiteY0" fmla="*/ 2651 h 498696"/>
                <a:gd name="connsiteX1" fmla="*/ 222188 w 222188"/>
                <a:gd name="connsiteY1" fmla="*/ 498696 h 498696"/>
                <a:gd name="connsiteX0" fmla="*/ 0 w 278280"/>
                <a:gd name="connsiteY0" fmla="*/ 4734 h 500779"/>
                <a:gd name="connsiteX1" fmla="*/ 222188 w 278280"/>
                <a:gd name="connsiteY1" fmla="*/ 500779 h 500779"/>
                <a:gd name="connsiteX0" fmla="*/ 0 w 295677"/>
                <a:gd name="connsiteY0" fmla="*/ 1117 h 497162"/>
                <a:gd name="connsiteX1" fmla="*/ 222188 w 295677"/>
                <a:gd name="connsiteY1" fmla="*/ 497162 h 497162"/>
                <a:gd name="connsiteX0" fmla="*/ 0 w 567275"/>
                <a:gd name="connsiteY0" fmla="*/ 1379 h 456149"/>
                <a:gd name="connsiteX1" fmla="*/ 533338 w 567275"/>
                <a:gd name="connsiteY1" fmla="*/ 456149 h 456149"/>
                <a:gd name="connsiteX0" fmla="*/ 0 w 473314"/>
                <a:gd name="connsiteY0" fmla="*/ 1168 h 487688"/>
                <a:gd name="connsiteX1" fmla="*/ 431738 w 473314"/>
                <a:gd name="connsiteY1" fmla="*/ 487688 h 487688"/>
                <a:gd name="connsiteX0" fmla="*/ 0 w 444653"/>
                <a:gd name="connsiteY0" fmla="*/ 1168 h 487688"/>
                <a:gd name="connsiteX1" fmla="*/ 399988 w 444653"/>
                <a:gd name="connsiteY1" fmla="*/ 487688 h 48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653" h="487688">
                  <a:moveTo>
                    <a:pt x="0" y="1168"/>
                  </a:moveTo>
                  <a:cubicBezTo>
                    <a:pt x="280438" y="-16575"/>
                    <a:pt x="554525" y="168881"/>
                    <a:pt x="399988" y="487688"/>
                  </a:cubicBezTo>
                </a:path>
              </a:pathLst>
            </a:cu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D8AC5A52-A6FB-F345-89DE-C3B320CDE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815" y="653620"/>
            <a:ext cx="1078879" cy="1995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C9DBC7-FCF7-3D4B-BE38-88EB778F33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85" y="383766"/>
            <a:ext cx="177921" cy="1575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6499A5-CF8F-8548-848E-852995F5D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25" y="3903249"/>
            <a:ext cx="219355" cy="2064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FB2377F-47FB-3F4D-BF79-149F89FE8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783" y="103184"/>
            <a:ext cx="239353" cy="30135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A60C4E4-B982-4984-88F1-691248F31075}"/>
              </a:ext>
            </a:extLst>
          </p:cNvPr>
          <p:cNvGrpSpPr/>
          <p:nvPr/>
        </p:nvGrpSpPr>
        <p:grpSpPr>
          <a:xfrm>
            <a:off x="6850815" y="4361973"/>
            <a:ext cx="2217274" cy="624140"/>
            <a:chOff x="6850815" y="4361973"/>
            <a:chExt cx="2217274" cy="624140"/>
          </a:xfrm>
        </p:grpSpPr>
        <p:pic>
          <p:nvPicPr>
            <p:cNvPr id="45" name="Picture 6" descr="Programme - ESSAI 2023">
              <a:extLst>
                <a:ext uri="{FF2B5EF4-FFF2-40B4-BE49-F238E27FC236}">
                  <a16:creationId xmlns:a16="http://schemas.microsoft.com/office/drawing/2014/main" id="{E6D12B01-62FF-4327-B0E5-40E15E995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270" y="436197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A6A2481-3179-40CA-9C03-92424BBD9E6A}"/>
                </a:ext>
              </a:extLst>
            </p:cNvPr>
            <p:cNvSpPr txBox="1"/>
            <p:nvPr/>
          </p:nvSpPr>
          <p:spPr>
            <a:xfrm>
              <a:off x="6850815" y="478605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46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F3E918-E169-4028-8D67-108EB8777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44" y="168029"/>
            <a:ext cx="4343400" cy="4693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7060A5-385F-4ADE-9D51-90668453B742}"/>
              </a:ext>
            </a:extLst>
          </p:cNvPr>
          <p:cNvSpPr/>
          <p:nvPr/>
        </p:nvSpPr>
        <p:spPr>
          <a:xfrm>
            <a:off x="217513" y="4877268"/>
            <a:ext cx="73594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Pearl and Mackenzie, The Book of Why, 2017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08CB1F-5152-4389-B87C-922B156CEA05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2D8336DD-C1D6-4C9D-AAED-605C8009F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2E425A-0611-4ADC-8A96-873B8A534719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7177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E0BA-1C5B-4B06-A3E0-E1C3342D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34" y="136367"/>
            <a:ext cx="8520600" cy="572700"/>
          </a:xfrm>
        </p:spPr>
        <p:txBody>
          <a:bodyPr/>
          <a:lstStyle/>
          <a:p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Current Trend: Deep Learning</a:t>
            </a:r>
            <a:endParaRPr lang="en-DE" sz="24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588B2-04E9-4528-83E9-D3199D600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510" y="594046"/>
            <a:ext cx="4996304" cy="39554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D27EC8-45F0-4DFE-82C8-941098B98B8C}"/>
              </a:ext>
            </a:extLst>
          </p:cNvPr>
          <p:cNvSpPr/>
          <p:nvPr/>
        </p:nvSpPr>
        <p:spPr>
          <a:xfrm>
            <a:off x="207574" y="4648336"/>
            <a:ext cx="4638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Goodfellow et al., Deep Learning, MIT Press, 2017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76A61C-E119-43F2-A5A0-1916CE8C5983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651337A0-1099-45A1-B838-2718B0367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3DB0D4-2B31-4A1C-A073-A71CF51D52EE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95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E0BA-1C5B-4B06-A3E0-E1C3342D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34" y="136367"/>
            <a:ext cx="8520600" cy="572700"/>
          </a:xfrm>
        </p:spPr>
        <p:txBody>
          <a:bodyPr/>
          <a:lstStyle/>
          <a:p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Current Trend: Deep Learning</a:t>
            </a:r>
            <a:endParaRPr lang="en-DE" sz="24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19222-A60A-420E-85C6-A3B781A4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14" y="598392"/>
            <a:ext cx="4994373" cy="388821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647A6C5-5EE1-40A7-8AEB-BD540C60CB65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77F24582-5271-407F-94B4-F4FF643E1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B74702-D38F-4052-BCD9-53E55748897A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9609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E0BA-1C5B-4B06-A3E0-E1C3342D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34" y="136367"/>
            <a:ext cx="8520600" cy="572700"/>
          </a:xfrm>
        </p:spPr>
        <p:txBody>
          <a:bodyPr/>
          <a:lstStyle/>
          <a:p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Current Trend: Deep Learning</a:t>
            </a:r>
            <a:endParaRPr lang="en-DE" sz="24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93EB2-4801-4193-BED0-54C596D0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64" y="709067"/>
            <a:ext cx="7204541" cy="331577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27EF293-B719-435F-91E5-E75E83102873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6" name="Picture 6" descr="Programme - ESSAI 2023">
              <a:extLst>
                <a:ext uri="{FF2B5EF4-FFF2-40B4-BE49-F238E27FC236}">
                  <a16:creationId xmlns:a16="http://schemas.microsoft.com/office/drawing/2014/main" id="{7C76E295-DDFE-4140-994F-9ED0E3F1B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CD457D-42C5-4192-AE4D-DEF8E9AF59FD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118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E0BA-1C5B-4B06-A3E0-E1C3342D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34" y="136367"/>
            <a:ext cx="8520600" cy="572700"/>
          </a:xfrm>
        </p:spPr>
        <p:txBody>
          <a:bodyPr/>
          <a:lstStyle/>
          <a:p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Current Trend: Deep Learning</a:t>
            </a:r>
            <a:endParaRPr lang="en-DE" sz="24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</p:txBody>
      </p:sp>
      <p:pic>
        <p:nvPicPr>
          <p:cNvPr id="1026" name="Picture 2" descr="New AI DALL-E 2 creates images from text prompts - Thred Website">
            <a:extLst>
              <a:ext uri="{FF2B5EF4-FFF2-40B4-BE49-F238E27FC236}">
                <a16:creationId xmlns:a16="http://schemas.microsoft.com/office/drawing/2014/main" id="{8996F962-55D8-46AC-8EDF-968112F77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24" y="709067"/>
            <a:ext cx="6194531" cy="348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6DF782-1A22-481D-9B8E-1A41D4C5CDD5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DA14DBE9-2A04-4451-ABEF-BD4548119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8EECD7-5254-415E-AE0F-32C23F70B1F4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16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343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545925" y="936350"/>
            <a:ext cx="302700" cy="302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2155175" y="704746"/>
            <a:ext cx="302700" cy="302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3"/>
          <p:cNvCxnSpPr>
            <a:stCxn id="59" idx="6"/>
            <a:endCxn id="61" idx="2"/>
          </p:cNvCxnSpPr>
          <p:nvPr/>
        </p:nvCxnSpPr>
        <p:spPr>
          <a:xfrm flipV="1">
            <a:off x="848625" y="856096"/>
            <a:ext cx="1306550" cy="231604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64;p13"/>
          <p:cNvCxnSpPr>
            <a:stCxn id="59" idx="3"/>
          </p:cNvCxnSpPr>
          <p:nvPr/>
        </p:nvCxnSpPr>
        <p:spPr>
          <a:xfrm flipH="1">
            <a:off x="-52646" y="1194721"/>
            <a:ext cx="642900" cy="212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3"/>
          <p:cNvSpPr/>
          <p:nvPr/>
        </p:nvSpPr>
        <p:spPr>
          <a:xfrm>
            <a:off x="-83250" y="259675"/>
            <a:ext cx="302700" cy="302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3"/>
          <p:cNvCxnSpPr>
            <a:stCxn id="65" idx="5"/>
            <a:endCxn id="59" idx="1"/>
          </p:cNvCxnSpPr>
          <p:nvPr/>
        </p:nvCxnSpPr>
        <p:spPr>
          <a:xfrm>
            <a:off x="175121" y="518046"/>
            <a:ext cx="415200" cy="462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59;p13">
            <a:extLst>
              <a:ext uri="{FF2B5EF4-FFF2-40B4-BE49-F238E27FC236}">
                <a16:creationId xmlns:a16="http://schemas.microsoft.com/office/drawing/2014/main" id="{61D763BB-230E-3246-9306-2D2D0159B7CA}"/>
              </a:ext>
            </a:extLst>
          </p:cNvPr>
          <p:cNvSpPr/>
          <p:nvPr/>
        </p:nvSpPr>
        <p:spPr>
          <a:xfrm rot="5684427">
            <a:off x="8542800" y="4134245"/>
            <a:ext cx="302700" cy="302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0;p13">
            <a:extLst>
              <a:ext uri="{FF2B5EF4-FFF2-40B4-BE49-F238E27FC236}">
                <a16:creationId xmlns:a16="http://schemas.microsoft.com/office/drawing/2014/main" id="{FC225432-C852-B84E-95FF-DA270B54B677}"/>
              </a:ext>
            </a:extLst>
          </p:cNvPr>
          <p:cNvSpPr/>
          <p:nvPr/>
        </p:nvSpPr>
        <p:spPr>
          <a:xfrm rot="19450864">
            <a:off x="7949025" y="4621984"/>
            <a:ext cx="302700" cy="302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62;p13">
            <a:extLst>
              <a:ext uri="{FF2B5EF4-FFF2-40B4-BE49-F238E27FC236}">
                <a16:creationId xmlns:a16="http://schemas.microsoft.com/office/drawing/2014/main" id="{5FB6A247-A58A-7C48-A8D1-0844731A468B}"/>
              </a:ext>
            </a:extLst>
          </p:cNvPr>
          <p:cNvCxnSpPr>
            <a:cxnSpLocks/>
            <a:stCxn id="17" idx="5"/>
            <a:endCxn id="18" idx="6"/>
          </p:cNvCxnSpPr>
          <p:nvPr/>
        </p:nvCxnSpPr>
        <p:spPr>
          <a:xfrm flipH="1">
            <a:off x="8223100" y="4383405"/>
            <a:ext cx="355551" cy="301355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64;p13">
            <a:extLst>
              <a:ext uri="{FF2B5EF4-FFF2-40B4-BE49-F238E27FC236}">
                <a16:creationId xmlns:a16="http://schemas.microsoft.com/office/drawing/2014/main" id="{640D9774-29F9-9341-B588-6946892F77E2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8006800" y="4922746"/>
            <a:ext cx="69426" cy="24051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64;p13">
            <a:extLst>
              <a:ext uri="{FF2B5EF4-FFF2-40B4-BE49-F238E27FC236}">
                <a16:creationId xmlns:a16="http://schemas.microsoft.com/office/drawing/2014/main" id="{2EC37AFE-CAB2-014D-ABF5-036E27778369}"/>
              </a:ext>
            </a:extLst>
          </p:cNvPr>
          <p:cNvCxnSpPr>
            <a:cxnSpLocks/>
            <a:endCxn id="17" idx="0"/>
          </p:cNvCxnSpPr>
          <p:nvPr/>
        </p:nvCxnSpPr>
        <p:spPr>
          <a:xfrm flipH="1" flipV="1">
            <a:off x="8844982" y="4298103"/>
            <a:ext cx="451418" cy="15083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E18333CD-F9B5-4844-AA35-7D8584805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961" y="35959"/>
            <a:ext cx="2077571" cy="7848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D60884E-EA3D-7C40-97CB-8E01CD53C0BC}"/>
              </a:ext>
            </a:extLst>
          </p:cNvPr>
          <p:cNvSpPr/>
          <p:nvPr/>
        </p:nvSpPr>
        <p:spPr>
          <a:xfrm>
            <a:off x="219450" y="1908862"/>
            <a:ext cx="8958805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44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		</a:t>
            </a:r>
            <a:endParaRPr lang="en-GB" sz="2500" dirty="0">
              <a:solidFill>
                <a:schemeClr val="lt1"/>
              </a:solidFill>
              <a:latin typeface="VOLLKORN REGULAR ROMAN" pitchFamily="2" charset="0"/>
              <a:ea typeface="VOLLKORN REGULAR ROMAN" pitchFamily="2" charset="0"/>
              <a:sym typeface="Vollkorn"/>
            </a:endParaRPr>
          </a:p>
          <a:p>
            <a:pPr lvl="0" algn="ctr"/>
            <a:r>
              <a:rPr lang="en-GB" sz="25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sym typeface="Vollkorn"/>
              </a:rPr>
              <a:t>Devendra Singh Dhami</a:t>
            </a:r>
          </a:p>
          <a:p>
            <a:pPr lvl="0" algn="ctr"/>
            <a:r>
              <a:rPr lang="en-GB" sz="25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sym typeface="Vollkorn"/>
              </a:rPr>
              <a:t>Matej </a:t>
            </a:r>
            <a:r>
              <a:rPr lang="en-GB" sz="2500" dirty="0" err="1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sym typeface="Vollkorn"/>
              </a:rPr>
              <a:t>Zečević</a:t>
            </a:r>
            <a:endParaRPr lang="en-GB" sz="2500" dirty="0">
              <a:solidFill>
                <a:schemeClr val="lt1"/>
              </a:solidFill>
              <a:latin typeface="VOLLKORN REGULAR ROMAN" pitchFamily="2" charset="0"/>
              <a:ea typeface="VOLLKORN REGULAR ROMAN" pitchFamily="2" charset="0"/>
              <a:sym typeface="Vollkorn"/>
            </a:endParaRPr>
          </a:p>
          <a:p>
            <a:pPr lvl="0" algn="ctr"/>
            <a:r>
              <a:rPr lang="en-GB" sz="25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sym typeface="Vollkorn"/>
              </a:rPr>
              <a:t>Adele Ribeiro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A7D6AF-4EAC-46C4-ACAD-A33973F1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48" y="259675"/>
            <a:ext cx="1810325" cy="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DBF4DC-9043-4789-AD51-101411D9EC67}"/>
              </a:ext>
            </a:extLst>
          </p:cNvPr>
          <p:cNvSpPr txBox="1"/>
          <p:nvPr/>
        </p:nvSpPr>
        <p:spPr>
          <a:xfrm>
            <a:off x="1064980" y="1050508"/>
            <a:ext cx="77326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</a:rPr>
              <a:t>Machines Climbing Pearl’s Ladder of Causation</a:t>
            </a:r>
          </a:p>
        </p:txBody>
      </p:sp>
      <p:pic>
        <p:nvPicPr>
          <p:cNvPr id="28" name="object 39">
            <a:extLst>
              <a:ext uri="{FF2B5EF4-FFF2-40B4-BE49-F238E27FC236}">
                <a16:creationId xmlns:a16="http://schemas.microsoft.com/office/drawing/2014/main" id="{FE71CFCC-CD65-40A0-A5CE-B8367B4A7DC7}"/>
              </a:ext>
            </a:extLst>
          </p:cNvPr>
          <p:cNvPicPr/>
          <p:nvPr/>
        </p:nvPicPr>
        <p:blipFill>
          <a:blip r:embed="rId6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25" y="1021247"/>
            <a:ext cx="1628172" cy="3663514"/>
          </a:xfrm>
          <a:prstGeom prst="rect">
            <a:avLst/>
          </a:prstGeom>
        </p:spPr>
      </p:pic>
      <p:pic>
        <p:nvPicPr>
          <p:cNvPr id="1030" name="Picture 6" descr="hessian.AI | The Hessian Center for Artificial Intelligence">
            <a:extLst>
              <a:ext uri="{FF2B5EF4-FFF2-40B4-BE49-F238E27FC236}">
                <a16:creationId xmlns:a16="http://schemas.microsoft.com/office/drawing/2014/main" id="{7A77401D-01F9-4FAD-9975-6B0441FC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5" y="288186"/>
            <a:ext cx="1639879" cy="33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899D13E-985F-4F2A-B899-1F850F61C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707" y="59768"/>
            <a:ext cx="765985" cy="7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EBBACB9-681A-482D-9BED-2033758374C4}"/>
              </a:ext>
            </a:extLst>
          </p:cNvPr>
          <p:cNvGrpSpPr/>
          <p:nvPr/>
        </p:nvGrpSpPr>
        <p:grpSpPr>
          <a:xfrm>
            <a:off x="3398031" y="4166228"/>
            <a:ext cx="2513830" cy="639529"/>
            <a:chOff x="3398031" y="4166228"/>
            <a:chExt cx="2513830" cy="639529"/>
          </a:xfrm>
        </p:grpSpPr>
        <p:pic>
          <p:nvPicPr>
            <p:cNvPr id="24" name="Picture 6" descr="Programme - ESSAI 2023">
              <a:extLst>
                <a:ext uri="{FF2B5EF4-FFF2-40B4-BE49-F238E27FC236}">
                  <a16:creationId xmlns:a16="http://schemas.microsoft.com/office/drawing/2014/main" id="{1BCF0E5C-E68C-4518-8E57-5BB33ECBD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8486" y="4166228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65369D-67C2-4293-8135-A99E8E11A01D}"/>
                </a:ext>
              </a:extLst>
            </p:cNvPr>
            <p:cNvSpPr txBox="1"/>
            <p:nvPr/>
          </p:nvSpPr>
          <p:spPr>
            <a:xfrm>
              <a:off x="3398031" y="4590313"/>
              <a:ext cx="25138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8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284" y="189957"/>
            <a:ext cx="6323530" cy="375456"/>
          </a:xfrm>
          <a:prstGeom prst="rect">
            <a:avLst/>
          </a:prstGeom>
        </p:spPr>
        <p:txBody>
          <a:bodyPr spcFirstLastPara="1" vert="horz" wrap="square" lIns="0" tIns="6065" rIns="0" bIns="0" rtlCol="0" anchor="t" anchorCtr="0">
            <a:spAutoFit/>
          </a:bodyPr>
          <a:lstStyle/>
          <a:p>
            <a:pPr marL="5776">
              <a:spcBef>
                <a:spcPts val="48"/>
              </a:spcBef>
            </a:pP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Current </a:t>
            </a:r>
            <a:r>
              <a:rPr sz="2400" dirty="0">
                <a:solidFill>
                  <a:srgbClr val="FF0000"/>
                </a:solidFill>
                <a:latin typeface="VOLLKORN REGULAR ROMAN" pitchFamily="2" charset="0"/>
                <a:ea typeface="VOLLKORN REGULAR ROMAN" pitchFamily="2" charset="0"/>
              </a:rPr>
              <a:t>Challenges</a:t>
            </a: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in DS, AI, ML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45179" y="657018"/>
            <a:ext cx="2788695" cy="2996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0531" y="1708255"/>
            <a:ext cx="570911" cy="409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5097" y="689092"/>
            <a:ext cx="3614318" cy="346204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5027" y="1575930"/>
            <a:ext cx="532288" cy="422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7151" y="984916"/>
            <a:ext cx="4275968" cy="287039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68567" y="3055949"/>
            <a:ext cx="923815" cy="4098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02168" y="1132985"/>
            <a:ext cx="4759760" cy="29735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82444" y="2155275"/>
            <a:ext cx="2062504" cy="7488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2A0844-3A56-425E-90CF-2016CEA8F1BF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13" name="Picture 6" descr="Programme - ESSAI 2023">
              <a:extLst>
                <a:ext uri="{FF2B5EF4-FFF2-40B4-BE49-F238E27FC236}">
                  <a16:creationId xmlns:a16="http://schemas.microsoft.com/office/drawing/2014/main" id="{4BAD81FA-6EFE-48CF-ACFD-F895EE61C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47216B-737D-46F3-908C-FF1BC5001112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92125" y="2941993"/>
            <a:ext cx="6058413" cy="909715"/>
            <a:chOff x="3843678" y="8072105"/>
            <a:chExt cx="13321030" cy="20002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3678" y="9028032"/>
              <a:ext cx="12397766" cy="10439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24042" y="8072105"/>
              <a:ext cx="1340273" cy="134027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6959" y="869612"/>
            <a:ext cx="5848746" cy="3404276"/>
          </a:xfrm>
          <a:prstGeom prst="rect">
            <a:avLst/>
          </a:prstGeom>
        </p:spPr>
        <p:txBody>
          <a:bodyPr vert="horz" wrap="square" lIns="0" tIns="70178" rIns="0" bIns="0" rtlCol="0">
            <a:spAutoFit/>
          </a:bodyPr>
          <a:lstStyle/>
          <a:p>
            <a:pPr marL="311324" indent="-286199">
              <a:spcBef>
                <a:spcPts val="1144"/>
              </a:spcBef>
              <a:buSzPct val="122222"/>
              <a:buFont typeface="Arial"/>
              <a:buChar char="•"/>
              <a:tabLst>
                <a:tab pos="311324" algn="l"/>
                <a:tab pos="311613" algn="l"/>
              </a:tabLst>
            </a:pPr>
            <a:r>
              <a:rPr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Data-hungry &amp; sample inefficiency</a:t>
            </a:r>
          </a:p>
          <a:p>
            <a:pPr marL="311324" indent="-286199">
              <a:spcBef>
                <a:spcPts val="1144"/>
              </a:spcBef>
              <a:buSzPct val="122222"/>
              <a:buFont typeface="Arial"/>
              <a:buChar char="•"/>
              <a:tabLst>
                <a:tab pos="311324" algn="l"/>
                <a:tab pos="311613" algn="l"/>
              </a:tabLst>
            </a:pPr>
            <a:r>
              <a:rPr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Lack of interpretability &amp; explainability</a:t>
            </a:r>
          </a:p>
          <a:p>
            <a:pPr marL="311324" indent="-286199">
              <a:spcBef>
                <a:spcPts val="1144"/>
              </a:spcBef>
              <a:buSzPct val="122222"/>
              <a:buFont typeface="Arial"/>
              <a:buChar char="•"/>
              <a:tabLst>
                <a:tab pos="311324" algn="l"/>
                <a:tab pos="311613" algn="l"/>
              </a:tabLst>
            </a:pPr>
            <a:r>
              <a:rPr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Lack of robustness &amp; generalizability</a:t>
            </a:r>
          </a:p>
          <a:p>
            <a:pPr marL="311324" indent="-286199">
              <a:spcBef>
                <a:spcPts val="1144"/>
              </a:spcBef>
              <a:buSzPct val="122222"/>
              <a:buChar char="•"/>
              <a:tabLst>
                <a:tab pos="311324" algn="l"/>
                <a:tab pos="311613" algn="l"/>
              </a:tabLst>
            </a:pPr>
            <a:r>
              <a:rPr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Unfair &amp; unethical decision-making</a:t>
            </a:r>
          </a:p>
          <a:p>
            <a:pPr marL="5227533" algn="ctr">
              <a:lnSpc>
                <a:spcPts val="5014"/>
              </a:lnSpc>
              <a:spcBef>
                <a:spcPts val="2119"/>
              </a:spcBef>
            </a:pPr>
            <a:r>
              <a:rPr lang="en-US" sz="4798" spc="-2399" dirty="0">
                <a:solidFill>
                  <a:srgbClr val="FFFED5"/>
                </a:solidFill>
                <a:latin typeface="Segoe UI Symbol"/>
                <a:cs typeface="Segoe UI Symbol"/>
              </a:rPr>
              <a:t>👩🏫</a:t>
            </a:r>
            <a:endParaRPr sz="4798" dirty="0">
              <a:latin typeface="Segoe UI Symbol"/>
              <a:cs typeface="Segoe UI Symbol"/>
            </a:endParaRPr>
          </a:p>
          <a:p>
            <a:pPr marL="5776">
              <a:lnSpc>
                <a:spcPts val="2231"/>
              </a:lnSpc>
            </a:pPr>
            <a:r>
              <a:rPr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Lack of Causal Inference Capabilities</a:t>
            </a:r>
          </a:p>
          <a:p>
            <a:pPr>
              <a:spcBef>
                <a:spcPts val="25"/>
              </a:spcBef>
            </a:pPr>
            <a:endParaRPr sz="2274" dirty="0">
              <a:latin typeface="Arial MT"/>
              <a:cs typeface="Arial MT"/>
            </a:endParaRPr>
          </a:p>
          <a:p>
            <a:pPr marL="5231576" algn="ctr"/>
            <a:r>
              <a:rPr sz="887" spc="7" dirty="0">
                <a:solidFill>
                  <a:srgbClr val="FEFCDD"/>
                </a:solidFill>
                <a:latin typeface="Arial MT"/>
                <a:cs typeface="Arial MT"/>
              </a:rPr>
              <a:t>5</a:t>
            </a:r>
            <a:endParaRPr sz="887" dirty="0">
              <a:latin typeface="Arial MT"/>
              <a:cs typeface="Arial MT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EBB953-E51F-4EF1-98B3-9863ED6FD285}"/>
              </a:ext>
            </a:extLst>
          </p:cNvPr>
          <p:cNvSpPr txBox="1">
            <a:spLocks/>
          </p:cNvSpPr>
          <p:nvPr/>
        </p:nvSpPr>
        <p:spPr>
          <a:xfrm>
            <a:off x="409284" y="189957"/>
            <a:ext cx="6323530" cy="3754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6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501" b="0" i="0" u="none" strike="noStrike" cap="none">
                <a:solidFill>
                  <a:srgbClr val="FFFED5"/>
                </a:solidFill>
                <a:latin typeface="Arial MT"/>
                <a:ea typeface="Arial"/>
                <a:cs typeface="Arial MT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76">
              <a:spcBef>
                <a:spcPts val="48"/>
              </a:spcBef>
            </a:pPr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Current </a:t>
            </a:r>
            <a:r>
              <a:rPr lang="en-US" sz="2400" dirty="0">
                <a:solidFill>
                  <a:srgbClr val="FF0000"/>
                </a:solidFill>
                <a:latin typeface="VOLLKORN REGULAR ROMAN" pitchFamily="2" charset="0"/>
                <a:ea typeface="VOLLKORN REGULAR ROMAN" pitchFamily="2" charset="0"/>
              </a:rPr>
              <a:t>Challenges</a:t>
            </a:r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in DS, AI, ML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F4B390-C88D-4DBF-82A3-B5DD70F517A6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C51AEAEE-027F-49EF-99C3-ED4704F37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CD0D55-3D58-454D-A937-430A89C95EED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066" y="244813"/>
            <a:ext cx="7225159" cy="375456"/>
          </a:xfrm>
          <a:prstGeom prst="rect">
            <a:avLst/>
          </a:prstGeom>
        </p:spPr>
        <p:txBody>
          <a:bodyPr spcFirstLastPara="1" vert="horz" wrap="square" lIns="0" tIns="6065" rIns="0" bIns="0" rtlCol="0" anchor="t" anchorCtr="0">
            <a:spAutoFit/>
          </a:bodyPr>
          <a:lstStyle/>
          <a:p>
            <a:pPr marL="5776">
              <a:spcBef>
                <a:spcPts val="48"/>
              </a:spcBef>
            </a:pP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What can we </a:t>
            </a:r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achieve</a:t>
            </a: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with causality?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3731" y="856464"/>
            <a:ext cx="7690385" cy="3667790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487" marR="2310">
              <a:spcBef>
                <a:spcPts val="41"/>
              </a:spcBef>
              <a:buSzPct val="121739"/>
              <a:tabLst>
                <a:tab pos="254142" algn="l"/>
                <a:tab pos="254431" algn="l"/>
              </a:tabLst>
            </a:pPr>
            <a:r>
              <a:rPr sz="1700" b="1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Data Fusion: </a:t>
            </a:r>
            <a:r>
              <a:rPr sz="17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provides language and theory to cohesively combine prior knowledge  and data from multiple and heterogeneous studies.</a:t>
            </a:r>
            <a:endParaRPr lang="en-US" sz="17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  <a:p>
            <a:pPr marL="5487" marR="2310">
              <a:spcBef>
                <a:spcPts val="41"/>
              </a:spcBef>
              <a:buSzPct val="121739"/>
              <a:tabLst>
                <a:tab pos="254142" algn="l"/>
                <a:tab pos="254431" algn="l"/>
              </a:tabLst>
            </a:pPr>
            <a:endParaRPr lang="en-US" sz="17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  <a:p>
            <a:pPr marL="5487" marR="2310">
              <a:spcBef>
                <a:spcPts val="41"/>
              </a:spcBef>
              <a:buSzPct val="121739"/>
              <a:tabLst>
                <a:tab pos="254142" algn="l"/>
                <a:tab pos="254431" algn="l"/>
              </a:tabLst>
            </a:pPr>
            <a:r>
              <a:rPr sz="1700" b="1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Effect identifiability: </a:t>
            </a:r>
            <a:r>
              <a:rPr sz="17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can determine the effect of unrealized interventions rather</a:t>
            </a:r>
            <a:r>
              <a:rPr lang="en-US" sz="17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</a:t>
            </a:r>
            <a:r>
              <a:rPr sz="17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than  just predicting an outcome (i.e., can distinguish between association and causation)</a:t>
            </a:r>
            <a:endParaRPr lang="en-US" sz="17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  <a:p>
            <a:pPr marL="5487" marR="2310">
              <a:spcBef>
                <a:spcPts val="41"/>
              </a:spcBef>
              <a:buSzPct val="121739"/>
              <a:tabLst>
                <a:tab pos="254142" algn="l"/>
                <a:tab pos="254431" algn="l"/>
              </a:tabLst>
            </a:pPr>
            <a:endParaRPr lang="en-US" sz="1700" b="1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  <a:p>
            <a:pPr marL="5487" marR="2310">
              <a:spcBef>
                <a:spcPts val="41"/>
              </a:spcBef>
              <a:buSzPct val="121739"/>
              <a:tabLst>
                <a:tab pos="254142" algn="l"/>
                <a:tab pos="254431" algn="l"/>
              </a:tabLst>
            </a:pPr>
            <a:r>
              <a:rPr sz="1700" b="1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Generalizability: </a:t>
            </a:r>
            <a:r>
              <a:rPr sz="17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allows the transportability of causal effects across different domains.</a:t>
            </a:r>
            <a:endParaRPr lang="en-US" sz="17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  <a:p>
            <a:pPr marL="5487" marR="2310">
              <a:spcBef>
                <a:spcPts val="41"/>
              </a:spcBef>
              <a:buSzPct val="121739"/>
              <a:tabLst>
                <a:tab pos="254142" algn="l"/>
                <a:tab pos="254431" algn="l"/>
              </a:tabLst>
            </a:pPr>
            <a:endParaRPr lang="en-US" sz="17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  <a:p>
            <a:pPr marL="5487" marR="2310">
              <a:spcBef>
                <a:spcPts val="41"/>
              </a:spcBef>
              <a:buSzPct val="121739"/>
              <a:tabLst>
                <a:tab pos="254142" algn="l"/>
                <a:tab pos="254431" algn="l"/>
              </a:tabLst>
            </a:pPr>
            <a:r>
              <a:rPr sz="1700" b="1" dirty="0" err="1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Explainability</a:t>
            </a:r>
            <a:r>
              <a:rPr sz="1700" b="1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: </a:t>
            </a:r>
            <a:r>
              <a:rPr sz="17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provides a better understanding of the underlying mechanisms.</a:t>
            </a:r>
            <a:endParaRPr lang="en-US" sz="17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  <a:p>
            <a:pPr marL="5487" marR="2310">
              <a:spcBef>
                <a:spcPts val="41"/>
              </a:spcBef>
              <a:buSzPct val="121739"/>
              <a:tabLst>
                <a:tab pos="254142" algn="l"/>
                <a:tab pos="254431" algn="l"/>
              </a:tabLst>
            </a:pPr>
            <a:endParaRPr lang="en-US" sz="17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  <a:p>
            <a:pPr marL="5487" marR="2310">
              <a:spcBef>
                <a:spcPts val="41"/>
              </a:spcBef>
              <a:buSzPct val="121739"/>
              <a:tabLst>
                <a:tab pos="254142" algn="l"/>
                <a:tab pos="254431" algn="l"/>
              </a:tabLst>
            </a:pPr>
            <a:r>
              <a:rPr sz="1700" b="1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Fairness: </a:t>
            </a:r>
            <a:r>
              <a:rPr sz="17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captures and disentangles any mechanisms of discrimination that may be  present, including direct, indirect-mediated, and indirect-confounded.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B75F2-A258-4265-835D-25910F67090F}"/>
              </a:ext>
            </a:extLst>
          </p:cNvPr>
          <p:cNvGrpSpPr/>
          <p:nvPr/>
        </p:nvGrpSpPr>
        <p:grpSpPr>
          <a:xfrm>
            <a:off x="6873284" y="4519360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457FB32A-32DA-4E46-8ABF-96711D38A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91A88-4168-4BD1-8EF9-D0A7A089C315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BF9BCC-5117-B644-BEC7-9CF9F5A6A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218" y="1487621"/>
            <a:ext cx="819933" cy="948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E5EFEF-A53F-1046-9BE3-6AFACDF25917}"/>
              </a:ext>
            </a:extLst>
          </p:cNvPr>
          <p:cNvSpPr/>
          <p:nvPr/>
        </p:nvSpPr>
        <p:spPr>
          <a:xfrm>
            <a:off x="321929" y="241000"/>
            <a:ext cx="458557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What is Causality?</a:t>
            </a:r>
          </a:p>
          <a:p>
            <a:pPr lvl="0"/>
            <a:r>
              <a:rPr lang="en-GB" sz="15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We might want to start here first..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3066A-2A89-0648-924F-5519EA725A21}"/>
              </a:ext>
            </a:extLst>
          </p:cNvPr>
          <p:cNvSpPr txBox="1"/>
          <p:nvPr/>
        </p:nvSpPr>
        <p:spPr>
          <a:xfrm>
            <a:off x="1108463" y="1902093"/>
            <a:ext cx="67845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P</a:t>
            </a:r>
            <a:r>
              <a:rPr lang="en-GB" sz="1800" b="0" i="0" dirty="0">
                <a:solidFill>
                  <a:srgbClr val="0B343D"/>
                </a:solidFill>
                <a:effectLst/>
                <a:latin typeface="VOLLKORN REGULAR ROMAN" pitchFamily="2" charset="0"/>
                <a:ea typeface="VOLLKORN REGULAR ROMAN" pitchFamily="2" charset="0"/>
              </a:rPr>
              <a:t>robably,     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VOLLKORN REGULAR ROMAN" pitchFamily="2" charset="0"/>
                <a:ea typeface="VOLLKORN REGULAR ROMAN" pitchFamily="2" charset="0"/>
              </a:rPr>
              <a:t>Plato</a:t>
            </a:r>
            <a:r>
              <a:rPr lang="en-GB" sz="1800" b="0" i="0" dirty="0">
                <a:solidFill>
                  <a:srgbClr val="0B343D"/>
                </a:solidFill>
                <a:effectLst/>
                <a:latin typeface="VOLLKORN REGULAR ROMAN" pitchFamily="2" charset="0"/>
                <a:ea typeface="VOLLKORN REGULAR ROMAN" pitchFamily="2" charset="0"/>
              </a:rPr>
              <a:t>     was the first </a:t>
            </a:r>
            <a:r>
              <a:rPr lang="en-GB" sz="18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to state</a:t>
            </a:r>
            <a:r>
              <a:rPr lang="en-GB" sz="1800" b="0" i="0" dirty="0">
                <a:solidFill>
                  <a:srgbClr val="0B343D"/>
                </a:solidFill>
                <a:effectLst/>
                <a:latin typeface="VOLLKORN REGULAR ROMAN" pitchFamily="2" charset="0"/>
                <a:ea typeface="VOLLKORN REGULAR ROMAN" pitchFamily="2" charset="0"/>
              </a:rPr>
              <a:t> the principle of causality: </a:t>
            </a:r>
            <a:br>
              <a:rPr lang="en-GB" sz="1800" b="0" i="0" dirty="0">
                <a:solidFill>
                  <a:srgbClr val="0B343D"/>
                </a:solidFill>
                <a:effectLst/>
                <a:latin typeface="VOLLKORN REGULAR ROMAN" pitchFamily="2" charset="0"/>
                <a:ea typeface="VOLLKORN REGULAR ROMAN" pitchFamily="2" charset="0"/>
              </a:rPr>
            </a:br>
            <a:br>
              <a:rPr lang="en-GB" sz="1800" b="0" i="0" dirty="0">
                <a:solidFill>
                  <a:srgbClr val="0B343D"/>
                </a:solidFill>
                <a:effectLst/>
                <a:latin typeface="VOLLKORN REGULAR ROMAN" pitchFamily="2" charset="0"/>
                <a:ea typeface="VOLLKORN REGULAR ROMAN" pitchFamily="2" charset="0"/>
              </a:rPr>
            </a:br>
            <a:r>
              <a:rPr lang="en-GB" sz="18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“</a:t>
            </a:r>
            <a:r>
              <a:rPr lang="en-GB" sz="1800" b="0" i="0" dirty="0">
                <a:solidFill>
                  <a:srgbClr val="0B343D"/>
                </a:solidFill>
                <a:effectLst/>
                <a:latin typeface="VOLLKORN REGULAR ROMAN" pitchFamily="2" charset="0"/>
                <a:ea typeface="VOLLKORN REGULAR ROMAN" pitchFamily="2" charset="0"/>
              </a:rPr>
              <a:t>Every­thing that becomes or changes must do so owing to some cause; for nothing can come to be without a cause.”- </a:t>
            </a:r>
            <a:r>
              <a:rPr lang="en-GB" sz="1800" b="0" i="1" dirty="0">
                <a:solidFill>
                  <a:srgbClr val="0B343D"/>
                </a:solidFill>
                <a:effectLst/>
                <a:latin typeface="VOLLKORN REGULAR ROMAN" pitchFamily="2" charset="0"/>
                <a:ea typeface="VOLLKORN REGULAR ROMAN" pitchFamily="2" charset="0"/>
              </a:rPr>
              <a:t>Timaeus</a:t>
            </a:r>
            <a:r>
              <a:rPr lang="en-GB" sz="1800" b="0" i="0" dirty="0">
                <a:solidFill>
                  <a:srgbClr val="0B343D"/>
                </a:solidFill>
                <a:effectLst/>
                <a:latin typeface="VOLLKORN REGULAR ROMAN" pitchFamily="2" charset="0"/>
                <a:ea typeface="VOLLKORN REGULAR ROMAN" pitchFamily="2" charset="0"/>
              </a:rPr>
              <a:t> 28a</a:t>
            </a:r>
            <a:endParaRPr lang="en-DE" sz="18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2FF834-16C7-48FA-A379-8193C650DF5A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7" name="Picture 6" descr="Programme - ESSAI 2023">
              <a:extLst>
                <a:ext uri="{FF2B5EF4-FFF2-40B4-BE49-F238E27FC236}">
                  <a16:creationId xmlns:a16="http://schemas.microsoft.com/office/drawing/2014/main" id="{B5C86AE1-1E9B-42CE-BB2C-0B905B8B4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17357-6ECD-48EE-BC9F-23247148F17A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201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425007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Judea Pearl’s opinion</a:t>
            </a:r>
          </a:p>
          <a:p>
            <a:pPr lvl="0"/>
            <a:r>
              <a:rPr lang="en-GB" sz="15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Pioneer of Causality for AI, Turing awardee </a:t>
            </a:r>
          </a:p>
        </p:txBody>
      </p:sp>
      <p:pic>
        <p:nvPicPr>
          <p:cNvPr id="1028" name="Picture 4" descr="judea pearl - home">
            <a:extLst>
              <a:ext uri="{FF2B5EF4-FFF2-40B4-BE49-F238E27FC236}">
                <a16:creationId xmlns:a16="http://schemas.microsoft.com/office/drawing/2014/main" id="{CB9FB497-4809-F641-BA97-03CA4A51A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4" y="1506920"/>
            <a:ext cx="1500237" cy="225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he Book of Why: The New Science of Cause and Effect : Pearl, Judea,  Mackenzie, Dana: Amazon.de: Bücher">
            <a:extLst>
              <a:ext uri="{FF2B5EF4-FFF2-40B4-BE49-F238E27FC236}">
                <a16:creationId xmlns:a16="http://schemas.microsoft.com/office/drawing/2014/main" id="{BB79DA47-1CCE-364A-BDCB-2DD9D364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29" y="2811152"/>
            <a:ext cx="1024933" cy="15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84A93A-0FD7-0A4C-88CD-64E3C5B82F2F}"/>
              </a:ext>
            </a:extLst>
          </p:cNvPr>
          <p:cNvSpPr/>
          <p:nvPr/>
        </p:nvSpPr>
        <p:spPr>
          <a:xfrm>
            <a:off x="2352506" y="1506920"/>
            <a:ext cx="630019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“To Build Truly Intelligent Machines, </a:t>
            </a:r>
            <a:br>
              <a:rPr lang="en-GB"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                    Teach Them Cause and Effect”</a:t>
            </a:r>
          </a:p>
          <a:p>
            <a:pPr lvl="0" algn="ctr"/>
            <a:endParaRPr lang="en-GB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  <a:p>
            <a:pPr lvl="0" algn="ctr"/>
            <a:r>
              <a:rPr lang="en-GB"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“All the impressive achievements of deep learning  amount to just curve fitting”</a:t>
            </a:r>
          </a:p>
          <a:p>
            <a:pPr lvl="0"/>
            <a:endParaRPr lang="en-GB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  <a:p>
            <a:pPr lvl="0"/>
            <a:r>
              <a:rPr lang="en-GB" sz="15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Judea Pearl in “The Book of Why” </a:t>
            </a:r>
            <a:br>
              <a:rPr lang="en-GB" sz="15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15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and in an interview with quanta magazine in 2018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BEBDB1-14CB-4017-83ED-37E39CB80BF3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AAE29356-9E59-4077-85B4-24313C066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7053AB-3033-4852-8D0E-1BE3E8A49208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65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933500"/>
            <a:ext cx="6713143" cy="3422496"/>
            <a:chOff x="0" y="1953300"/>
            <a:chExt cx="19027775" cy="93554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1794" y="1953300"/>
              <a:ext cx="6864648" cy="67255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565326"/>
              <a:ext cx="5100519" cy="57432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040" y="5758169"/>
              <a:ext cx="4332537" cy="5040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1409" y="9730558"/>
              <a:ext cx="14665742" cy="15706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266015" y="1760541"/>
            <a:ext cx="6294362" cy="646519"/>
          </a:xfrm>
          <a:prstGeom prst="rect">
            <a:avLst/>
          </a:prstGeom>
        </p:spPr>
        <p:txBody>
          <a:bodyPr vert="horz" wrap="square" lIns="0" tIns="23681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46" dirty="0">
              <a:latin typeface="Arial MT"/>
              <a:cs typeface="Arial MT"/>
            </a:endParaRPr>
          </a:p>
          <a:p>
            <a:pPr marL="5776" marR="878524">
              <a:lnSpc>
                <a:spcPts val="1837"/>
              </a:lnSpc>
              <a:spcBef>
                <a:spcPts val="1185"/>
              </a:spcBef>
              <a:tabLst>
                <a:tab pos="2065772" algn="l"/>
              </a:tabLst>
            </a:pPr>
            <a:r>
              <a:rPr sz="1615" spc="-5" dirty="0">
                <a:latin typeface="Arial MT"/>
                <a:cs typeface="Arial MT"/>
              </a:rPr>
              <a:t>.</a:t>
            </a:r>
            <a:endParaRPr sz="1615" dirty="0">
              <a:latin typeface="Arial MT"/>
              <a:cs typeface="Arial M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59FCA-AEBE-47BB-9578-282BC669E746}"/>
              </a:ext>
            </a:extLst>
          </p:cNvPr>
          <p:cNvSpPr/>
          <p:nvPr/>
        </p:nvSpPr>
        <p:spPr>
          <a:xfrm>
            <a:off x="321929" y="103980"/>
            <a:ext cx="425007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 err="1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Yoshua</a:t>
            </a:r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 </a:t>
            </a:r>
            <a:r>
              <a:rPr lang="en-GB" sz="2400" dirty="0" err="1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Bengio’s</a:t>
            </a:r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 opinion</a:t>
            </a:r>
          </a:p>
          <a:p>
            <a:pPr lvl="0"/>
            <a:r>
              <a:rPr lang="en-GB" sz="15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Pioneer of Deep Learning, Turing awardee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03BD61-458F-49F2-B8FB-DAF46CDC6246}"/>
              </a:ext>
            </a:extLst>
          </p:cNvPr>
          <p:cNvSpPr/>
          <p:nvPr/>
        </p:nvSpPr>
        <p:spPr>
          <a:xfrm>
            <a:off x="2878251" y="933500"/>
            <a:ext cx="553838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“..</a:t>
            </a:r>
            <a:r>
              <a:rPr lang="en-US"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f</a:t>
            </a:r>
            <a:r>
              <a:rPr lang="en-US"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or conceptual and engineering breakthroughs that  have made deep neural networks a critical  component of computing</a:t>
            </a:r>
            <a:r>
              <a:rPr lang="en-US" sz="2000" spc="-2" dirty="0">
                <a:latin typeface="Arial MT"/>
                <a:cs typeface="Arial MT"/>
              </a:rPr>
              <a:t>.”</a:t>
            </a:r>
            <a:endParaRPr lang="en-US" sz="2000" dirty="0">
              <a:latin typeface="Arial MT"/>
              <a:cs typeface="Arial MT"/>
            </a:endParaRPr>
          </a:p>
          <a:p>
            <a:pPr lvl="0" algn="ctr"/>
            <a:endParaRPr lang="en-GB" sz="20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  <a:p>
            <a:pPr lvl="0" algn="ctr"/>
            <a:endParaRPr lang="en-GB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  <a:p>
            <a:pPr lvl="0" algn="ctr"/>
            <a:r>
              <a:rPr lang="en-US" sz="2000" spc="-2" dirty="0">
                <a:latin typeface="Arial MT"/>
                <a:cs typeface="Arial MT"/>
              </a:rPr>
              <a:t>“</a:t>
            </a:r>
            <a:r>
              <a:rPr lang="en-US" sz="20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Causality is very important for the next steps of progress of machine learning</a:t>
            </a:r>
            <a:r>
              <a:rPr lang="en-US" sz="2000" spc="-2" dirty="0">
                <a:latin typeface="Arial MT"/>
                <a:cs typeface="Arial MT"/>
              </a:rPr>
              <a:t>,”</a:t>
            </a:r>
            <a:r>
              <a:rPr lang="en-US" sz="2000" spc="2" dirty="0">
                <a:latin typeface="Arial MT"/>
                <a:cs typeface="Arial MT"/>
              </a:rPr>
              <a:t> </a:t>
            </a:r>
            <a:r>
              <a:rPr lang="en-US" sz="2000" spc="-2" dirty="0">
                <a:latin typeface="Arial MT"/>
                <a:cs typeface="Arial MT"/>
              </a:rPr>
              <a:t>	</a:t>
            </a:r>
            <a:endParaRPr lang="en-GB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  <a:p>
            <a:pPr lvl="0"/>
            <a:r>
              <a:rPr lang="en-GB" sz="15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    </a:t>
            </a:r>
          </a:p>
          <a:p>
            <a:pPr lvl="0"/>
            <a:r>
              <a:rPr lang="en-GB" sz="15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    </a:t>
            </a:r>
            <a:r>
              <a:rPr lang="en-GB" sz="1500" dirty="0" err="1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Yoshua</a:t>
            </a:r>
            <a:r>
              <a:rPr lang="en-GB" sz="15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 </a:t>
            </a:r>
            <a:r>
              <a:rPr lang="en-GB" sz="1500" dirty="0" err="1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Bengio</a:t>
            </a:r>
            <a:r>
              <a:rPr lang="en-GB" sz="15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 in an </a:t>
            </a:r>
            <a:r>
              <a:rPr lang="en-US" sz="15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interview with IEEE Spectrum, 2020</a:t>
            </a:r>
            <a:endParaRPr lang="en-GB" sz="15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  <a:sym typeface="Vollkorn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64BF8E-D84C-4F6B-B3BD-9A792C3414D8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15" name="Picture 6" descr="Programme - ESSAI 2023">
              <a:extLst>
                <a:ext uri="{FF2B5EF4-FFF2-40B4-BE49-F238E27FC236}">
                  <a16:creationId xmlns:a16="http://schemas.microsoft.com/office/drawing/2014/main" id="{BDD98D3D-F6B9-4D44-8C4A-1333F979A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4F9021-6A50-4B71-B21B-F9BB563AD0AF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E5EFEF-A53F-1046-9BE3-6AFACDF25917}"/>
              </a:ext>
            </a:extLst>
          </p:cNvPr>
          <p:cNvSpPr/>
          <p:nvPr/>
        </p:nvSpPr>
        <p:spPr>
          <a:xfrm>
            <a:off x="321929" y="241000"/>
            <a:ext cx="4585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We have All Heard the Phrase</a:t>
            </a:r>
            <a:endParaRPr lang="en-GB" sz="15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3066A-2A89-0648-924F-5519EA725A21}"/>
              </a:ext>
            </a:extLst>
          </p:cNvPr>
          <p:cNvSpPr txBox="1"/>
          <p:nvPr/>
        </p:nvSpPr>
        <p:spPr>
          <a:xfrm>
            <a:off x="1093030" y="1207613"/>
            <a:ext cx="4879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“</a:t>
            </a:r>
            <a:r>
              <a:rPr lang="en-GB" sz="1800" b="1" i="1" u="sng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Correlation does not imply causation</a:t>
            </a:r>
            <a:r>
              <a:rPr lang="en-GB" sz="18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”</a:t>
            </a:r>
            <a:endParaRPr lang="en-DE" sz="18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453C9A-E628-4771-926B-39719E54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00" y="300942"/>
            <a:ext cx="2092767" cy="266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E22006-C612-48E3-9392-1C9BEBB5A622}"/>
              </a:ext>
            </a:extLst>
          </p:cNvPr>
          <p:cNvSpPr txBox="1"/>
          <p:nvPr/>
        </p:nvSpPr>
        <p:spPr>
          <a:xfrm>
            <a:off x="7237630" y="3193277"/>
            <a:ext cx="158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 Credit: Wikipedia                     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131A54-1ADF-450B-A96B-F81A48DC70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949578"/>
              </p:ext>
            </p:extLst>
          </p:nvPr>
        </p:nvGraphicFramePr>
        <p:xfrm>
          <a:off x="-27010" y="2237773"/>
          <a:ext cx="3117449" cy="149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CA4D1A5-776C-4169-9DB1-673E672C90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785905"/>
              </p:ext>
            </p:extLst>
          </p:nvPr>
        </p:nvGraphicFramePr>
        <p:xfrm>
          <a:off x="3515623" y="2260923"/>
          <a:ext cx="3117449" cy="149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B7C982-B4E3-463F-944C-C21689BED4A2}"/>
              </a:ext>
            </a:extLst>
          </p:cNvPr>
          <p:cNvCxnSpPr>
            <a:stCxn id="8" idx="2"/>
            <a:endCxn id="3" idx="0"/>
          </p:cNvCxnSpPr>
          <p:nvPr/>
        </p:nvCxnSpPr>
        <p:spPr>
          <a:xfrm flipH="1">
            <a:off x="1531714" y="1576945"/>
            <a:ext cx="2001069" cy="6608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8675BF-A916-45DB-9872-CFE755439E43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532783" y="1576945"/>
            <a:ext cx="1541564" cy="6839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90421B-B2D7-44F5-A49E-31C24704C8A6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14" name="Picture 6" descr="Programme - ESSAI 2023">
              <a:extLst>
                <a:ext uri="{FF2B5EF4-FFF2-40B4-BE49-F238E27FC236}">
                  <a16:creationId xmlns:a16="http://schemas.microsoft.com/office/drawing/2014/main" id="{9E1B8F0E-2F81-4DDC-89C6-440D16E82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ADDAFF-C756-48E9-B040-21B2C386DC37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E5EFEF-A53F-1046-9BE3-6AFACDF25917}"/>
              </a:ext>
            </a:extLst>
          </p:cNvPr>
          <p:cNvSpPr/>
          <p:nvPr/>
        </p:nvSpPr>
        <p:spPr>
          <a:xfrm>
            <a:off x="321929" y="241000"/>
            <a:ext cx="4585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Correlation ∩ Causality = Ø</a:t>
            </a:r>
            <a:endParaRPr lang="en-GB" sz="15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131A54-1ADF-450B-A96B-F81A48DC70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061921"/>
              </p:ext>
            </p:extLst>
          </p:nvPr>
        </p:nvGraphicFramePr>
        <p:xfrm>
          <a:off x="-27010" y="2237773"/>
          <a:ext cx="3117449" cy="149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Cause &amp; Effect - Correlation vs. Causation — Houlihan Asset Management">
            <a:extLst>
              <a:ext uri="{FF2B5EF4-FFF2-40B4-BE49-F238E27FC236}">
                <a16:creationId xmlns:a16="http://schemas.microsoft.com/office/drawing/2014/main" id="{8E34C978-C9C4-4081-874E-0A611192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9" y="1492562"/>
            <a:ext cx="4612858" cy="182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rrelation does not imply causation | ABM - Machine Learning Platform for  everyone">
            <a:extLst>
              <a:ext uri="{FF2B5EF4-FFF2-40B4-BE49-F238E27FC236}">
                <a16:creationId xmlns:a16="http://schemas.microsoft.com/office/drawing/2014/main" id="{1DE62367-FD6A-4967-A14B-0D02FF225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35" y="1492562"/>
            <a:ext cx="3831220" cy="187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ABCFCD6-6815-4022-828F-8460C24388C3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96C80EFD-BBD7-44BF-9172-8B96DBF2D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39F8DD-79FC-4BC6-942C-5BE5E1BE0ED7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026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E5EFEF-A53F-1046-9BE3-6AFACDF25917}"/>
              </a:ext>
            </a:extLst>
          </p:cNvPr>
          <p:cNvSpPr/>
          <p:nvPr/>
        </p:nvSpPr>
        <p:spPr>
          <a:xfrm>
            <a:off x="329644" y="259968"/>
            <a:ext cx="6213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Correlation =&gt;  Causality via a third factor</a:t>
            </a:r>
            <a:endParaRPr lang="en-GB" sz="15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pic>
        <p:nvPicPr>
          <p:cNvPr id="2050" name="Picture 2" descr="Link Found Between Piracy and Global Warming | Global warming, Piracy,  Global">
            <a:extLst>
              <a:ext uri="{FF2B5EF4-FFF2-40B4-BE49-F238E27FC236}">
                <a16:creationId xmlns:a16="http://schemas.microsoft.com/office/drawing/2014/main" id="{0D6358CD-3077-4384-9BE2-762B41E1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95" y="696072"/>
            <a:ext cx="4861366" cy="375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AAA735B-4C03-4571-BB6F-50D899B41A1A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C183867F-7B6C-450A-9CCD-D3EFC0461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474A32-9F6C-40A5-A104-3103AAD346A3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438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B34770-2128-4414-BDF3-76255A64F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09" y="129362"/>
            <a:ext cx="4346685" cy="48983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BC0437-F12F-4841-8AE2-DB6019D52351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4" name="Picture 6" descr="Programme - ESSAI 2023">
              <a:extLst>
                <a:ext uri="{FF2B5EF4-FFF2-40B4-BE49-F238E27FC236}">
                  <a16:creationId xmlns:a16="http://schemas.microsoft.com/office/drawing/2014/main" id="{E9F38C74-70FA-4179-B16F-65EED98C0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96522D-3491-4E44-9E27-E7BC0FC601AD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049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C8E0-C4E5-4FB6-AF4B-C3B4CDB4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Quick Introduction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88396-7FD3-4969-9A30-BE950F8607B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11077" y="1148617"/>
            <a:ext cx="6346627" cy="341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Devendra Singh Dhami</a:t>
            </a:r>
          </a:p>
          <a:p>
            <a:pPr lvl="1"/>
            <a:r>
              <a:rPr lang="en-US" dirty="0"/>
              <a:t>Independent Research Group Leader at TU Darmstadt and Hessian Center for Artificial Intelligence (hessian.AI)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Matej </a:t>
            </a:r>
            <a:r>
              <a:rPr lang="en-US" dirty="0" err="1"/>
              <a:t>Zečević</a:t>
            </a:r>
            <a:endParaRPr lang="en-US" dirty="0"/>
          </a:p>
          <a:p>
            <a:pPr lvl="1"/>
            <a:r>
              <a:rPr lang="en-US" dirty="0"/>
              <a:t>PhD student at the Artificial Intelligence and Machine Learning Lab at TU Darmstadt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Adèle Ribeiro</a:t>
            </a:r>
          </a:p>
          <a:p>
            <a:pPr lvl="1"/>
            <a:r>
              <a:rPr lang="en-US" dirty="0"/>
              <a:t>Postdoctoral Researcher at Philipps-Universität Marburg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C2F399-9F78-4DBD-9963-E39E55A4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6" y="1148617"/>
            <a:ext cx="1014232" cy="101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5E4640-A9E6-4F4A-A3DD-EDED7ADA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" y="2451231"/>
            <a:ext cx="1058842" cy="105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71D39-50FF-4F69-AB29-8DB2F69E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55" y="3718688"/>
            <a:ext cx="1154234" cy="11442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0C5E26B-D1F1-4C0A-9E15-809B2B1EC7F9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4491AA5C-7132-44EA-9728-1483FCB3E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A4B25D-B5CD-4A36-869D-0ACBD3170682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412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588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Reichenbach’s Common Cause Principle</a:t>
            </a:r>
          </a:p>
          <a:p>
            <a:pPr lvl="0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Defining Confounders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AFF84-8979-1742-AAC5-187E2A953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70" y="1343986"/>
            <a:ext cx="8054647" cy="1359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5AAB5-6F4B-412C-A147-8F0007F52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98321"/>
            <a:ext cx="9144000" cy="1337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4B2E2F-E8E7-4BFF-9A07-C333A3E86058}"/>
              </a:ext>
            </a:extLst>
          </p:cNvPr>
          <p:cNvSpPr txBox="1"/>
          <p:nvPr/>
        </p:nvSpPr>
        <p:spPr>
          <a:xfrm>
            <a:off x="1460339" y="43783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</a:rPr>
              <a:t>Reichenbach’s </a:t>
            </a:r>
            <a:r>
              <a:rPr lang="en-US" b="0" i="1" dirty="0">
                <a:solidFill>
                  <a:srgbClr val="1A1A1A"/>
                </a:solidFill>
                <a:effectLst/>
                <a:latin typeface="Times New Roman" panose="02020603050405020304" pitchFamily="18" charset="0"/>
              </a:rPr>
              <a:t>Direction of Time</a:t>
            </a: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</a:rPr>
              <a:t> (1956)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9B33FD-9F2A-4557-B5EE-E6F54A1E6BC6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9" name="Picture 6" descr="Programme - ESSAI 2023">
              <a:extLst>
                <a:ext uri="{FF2B5EF4-FFF2-40B4-BE49-F238E27FC236}">
                  <a16:creationId xmlns:a16="http://schemas.microsoft.com/office/drawing/2014/main" id="{67BEB34A-2A4D-4AE0-B501-D0D12C536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A12B4B-8FE9-4ED5-BD1B-057CD31C0730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323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588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Reichenbach’s Common Cause Principle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AF9F8-858F-4D2D-A560-6DD1E336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30" y="856255"/>
            <a:ext cx="6613003" cy="2958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34F06-7002-435C-AE1E-35712FF9C96E}"/>
              </a:ext>
            </a:extLst>
          </p:cNvPr>
          <p:cNvSpPr txBox="1"/>
          <p:nvPr/>
        </p:nvSpPr>
        <p:spPr>
          <a:xfrm>
            <a:off x="227635" y="3904967"/>
            <a:ext cx="7555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Conjunctive fork:       a) open to the future          b) open to the past             c) closed fork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E5CFA-33E5-447D-8FAC-BA87D182B3B5}"/>
              </a:ext>
            </a:extLst>
          </p:cNvPr>
          <p:cNvSpPr txBox="1"/>
          <p:nvPr/>
        </p:nvSpPr>
        <p:spPr>
          <a:xfrm>
            <a:off x="2158679" y="43449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https://plato.stanford.edu/entries/physics-Rpcc/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108443-1898-4461-9E8D-6D5A6BE2616A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9" name="Picture 6" descr="Programme - ESSAI 2023">
              <a:extLst>
                <a:ext uri="{FF2B5EF4-FFF2-40B4-BE49-F238E27FC236}">
                  <a16:creationId xmlns:a16="http://schemas.microsoft.com/office/drawing/2014/main" id="{09E28E41-C602-4FB0-97FB-EEFB755AF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E42C3-77B1-4E52-9726-7D1B33BF586D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95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E5EFEF-A53F-1046-9BE3-6AFACDF25917}"/>
              </a:ext>
            </a:extLst>
          </p:cNvPr>
          <p:cNvSpPr/>
          <p:nvPr/>
        </p:nvSpPr>
        <p:spPr>
          <a:xfrm>
            <a:off x="321929" y="241000"/>
            <a:ext cx="7213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Let’s Illustrate </a:t>
            </a:r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Correlation does not imply causation</a:t>
            </a:r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: </a:t>
            </a:r>
            <a:r>
              <a:rPr lang="en-GB" sz="2400" b="1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Simpson’s Paradox</a:t>
            </a:r>
            <a:endParaRPr lang="en-GB" sz="1500" b="1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F93F9-1C96-4039-A922-55C3A545F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54" y="1028551"/>
            <a:ext cx="5501832" cy="2784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242D66-33E1-44FB-B439-A3F96A9CF0ED}"/>
              </a:ext>
            </a:extLst>
          </p:cNvPr>
          <p:cNvSpPr txBox="1"/>
          <p:nvPr/>
        </p:nvSpPr>
        <p:spPr>
          <a:xfrm>
            <a:off x="2328440" y="3591729"/>
            <a:ext cx="4747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more effective treatment is completely dependent on the</a:t>
            </a:r>
          </a:p>
          <a:p>
            <a:pPr algn="l"/>
            <a:r>
              <a:rPr lang="en-US" b="1" dirty="0"/>
              <a:t>causal structure </a:t>
            </a:r>
            <a:r>
              <a:rPr lang="en-US" dirty="0"/>
              <a:t>of the problem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73990-2162-45BF-BA95-4603A12B27CD}"/>
              </a:ext>
            </a:extLst>
          </p:cNvPr>
          <p:cNvSpPr txBox="1"/>
          <p:nvPr/>
        </p:nvSpPr>
        <p:spPr>
          <a:xfrm>
            <a:off x="6836373" y="3048730"/>
            <a:ext cx="1678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Credit: Brady Neal Course                    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53BF1-C967-431A-A507-291CB3F0F948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5F3DF83F-8C11-4BA2-9D9B-53DEC9F64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B1ED20-B82E-4ACD-A511-DA8F6B8FE6D8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101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E5EFEF-A53F-1046-9BE3-6AFACDF25917}"/>
              </a:ext>
            </a:extLst>
          </p:cNvPr>
          <p:cNvSpPr/>
          <p:nvPr/>
        </p:nvSpPr>
        <p:spPr>
          <a:xfrm>
            <a:off x="321929" y="241000"/>
            <a:ext cx="7213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Let’s Illustrate </a:t>
            </a:r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Correlation does not imply causation</a:t>
            </a:r>
            <a:r>
              <a:rPr lang="en-GB" sz="2400" b="1" i="1" u="sng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</a:t>
            </a:r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: </a:t>
            </a:r>
            <a:r>
              <a:rPr lang="en-GB" sz="2400" b="1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Simpson’s Paradox</a:t>
            </a:r>
            <a:endParaRPr lang="en-GB" sz="1500" b="1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01AE51-2991-4E07-A087-57E7D3096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1" y="1664268"/>
            <a:ext cx="2960627" cy="171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C4503-90CC-4D22-9440-8494C76DE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96" y="1549959"/>
            <a:ext cx="3303556" cy="1828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579A2-428E-4647-960F-26EB8391962B}"/>
              </a:ext>
            </a:extLst>
          </p:cNvPr>
          <p:cNvSpPr txBox="1"/>
          <p:nvPr/>
        </p:nvSpPr>
        <p:spPr>
          <a:xfrm>
            <a:off x="937549" y="1423687"/>
            <a:ext cx="226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 1: Confounders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4F72D-8AC9-41D8-A8BA-966E6407353E}"/>
              </a:ext>
            </a:extLst>
          </p:cNvPr>
          <p:cNvSpPr txBox="1"/>
          <p:nvPr/>
        </p:nvSpPr>
        <p:spPr>
          <a:xfrm>
            <a:off x="4925028" y="1417892"/>
            <a:ext cx="336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 2: Treatment causes condition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A6F91-0993-475A-A624-167553680529}"/>
              </a:ext>
            </a:extLst>
          </p:cNvPr>
          <p:cNvSpPr txBox="1"/>
          <p:nvPr/>
        </p:nvSpPr>
        <p:spPr>
          <a:xfrm>
            <a:off x="999282" y="3514845"/>
            <a:ext cx="231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Treatment A preferable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F954D-82B4-48B9-9CB2-03CFDADD926F}"/>
              </a:ext>
            </a:extLst>
          </p:cNvPr>
          <p:cNvSpPr txBox="1"/>
          <p:nvPr/>
        </p:nvSpPr>
        <p:spPr>
          <a:xfrm>
            <a:off x="5673449" y="3510984"/>
            <a:ext cx="231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Treatment B preferable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4232D4-7D6C-4D7A-B42C-6BA003D0D9B9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14" name="Picture 6" descr="Programme - ESSAI 2023">
              <a:extLst>
                <a:ext uri="{FF2B5EF4-FFF2-40B4-BE49-F238E27FC236}">
                  <a16:creationId xmlns:a16="http://schemas.microsoft.com/office/drawing/2014/main" id="{4F3E8BFA-489D-4374-B2E1-3E4FFE59B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1B51E8-8678-4A2B-972A-E237E4254C8D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49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BCC7-F306-4084-8C94-3555BEAC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595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</a:t>
            </a:r>
            <a:r>
              <a:rPr lang="en-US" dirty="0" err="1"/>
              <a:t>Neyman</a:t>
            </a:r>
            <a:r>
              <a:rPr lang="en-US" dirty="0"/>
              <a:t>-Rubin to Pearl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03379-01D0-4445-9061-440837340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36565"/>
            <a:ext cx="10246970" cy="512661"/>
          </a:xfrm>
        </p:spPr>
        <p:txBody>
          <a:bodyPr/>
          <a:lstStyle/>
          <a:p>
            <a:r>
              <a:rPr lang="en-US" dirty="0"/>
              <a:t>Potential Outcome theory 		to 	           Bayesian networks and DAG’s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7663E-9E89-4E5C-AD5E-B89739B8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1" y="1168567"/>
            <a:ext cx="4333195" cy="2709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423B1-81DB-480B-B15F-CB5425FB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408" y="973097"/>
            <a:ext cx="3649030" cy="33784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C0D131-A223-4CD7-B1FD-C87CD1B9D9A1}"/>
              </a:ext>
            </a:extLst>
          </p:cNvPr>
          <p:cNvGrpSpPr/>
          <p:nvPr/>
        </p:nvGrpSpPr>
        <p:grpSpPr>
          <a:xfrm>
            <a:off x="6923822" y="4461701"/>
            <a:ext cx="2141830" cy="594485"/>
            <a:chOff x="7036231" y="4526593"/>
            <a:chExt cx="2217274" cy="624140"/>
          </a:xfrm>
        </p:grpSpPr>
        <p:pic>
          <p:nvPicPr>
            <p:cNvPr id="9" name="Picture 6" descr="Programme - ESSAI 2023">
              <a:extLst>
                <a:ext uri="{FF2B5EF4-FFF2-40B4-BE49-F238E27FC236}">
                  <a16:creationId xmlns:a16="http://schemas.microsoft.com/office/drawing/2014/main" id="{6F50D950-9D66-4D06-B73F-5572379E9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1793AE-7825-495B-BE64-CE94EA939933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4613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8" y="241000"/>
            <a:ext cx="696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Fundamental Problems of Causal Inference</a:t>
            </a:r>
          </a:p>
        </p:txBody>
      </p:sp>
      <p:pic>
        <p:nvPicPr>
          <p:cNvPr id="1026" name="Picture 2" descr="From Controlled to Undisciplined Data: Estimating Causal Effects in the Era  of Data Science Using a Potential Outcome Framework · Issue 3.3, Summer 2021">
            <a:extLst>
              <a:ext uri="{FF2B5EF4-FFF2-40B4-BE49-F238E27FC236}">
                <a16:creationId xmlns:a16="http://schemas.microsoft.com/office/drawing/2014/main" id="{9F47C65D-DD1C-48C1-944B-9BF50AC7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8" y="823255"/>
            <a:ext cx="3541853" cy="27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ott cunningham on Twitter: &quot;The Rubin-Fisher-Neyman framework for  causality, or &quot;potential outcomes&quot; states you have to compare two states of  the world to make a confident causal claim but according to the &quot;">
            <a:extLst>
              <a:ext uri="{FF2B5EF4-FFF2-40B4-BE49-F238E27FC236}">
                <a16:creationId xmlns:a16="http://schemas.microsoft.com/office/drawing/2014/main" id="{626E3D51-FDDD-44B5-A7E3-15C516EC3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41" y="894177"/>
            <a:ext cx="5006910" cy="27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D44CB6-288E-4B03-A79B-B8E23BE0C6DB}"/>
              </a:ext>
            </a:extLst>
          </p:cNvPr>
          <p:cNvSpPr txBox="1"/>
          <p:nvPr/>
        </p:nvSpPr>
        <p:spPr>
          <a:xfrm>
            <a:off x="5693228" y="3700732"/>
            <a:ext cx="1678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Credit: Scott Cunningham       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59DDB-BED4-4DD6-8604-ABD6C7FB37B0}"/>
              </a:ext>
            </a:extLst>
          </p:cNvPr>
          <p:cNvSpPr txBox="1"/>
          <p:nvPr/>
        </p:nvSpPr>
        <p:spPr>
          <a:xfrm>
            <a:off x="216144" y="3632331"/>
            <a:ext cx="381299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Credit: </a:t>
            </a:r>
            <a:r>
              <a:rPr lang="en-US" sz="1100" dirty="0" err="1">
                <a:latin typeface="multi-display"/>
              </a:rPr>
              <a:t>Dominici</a:t>
            </a:r>
            <a:r>
              <a:rPr lang="en-US" sz="1100" dirty="0">
                <a:latin typeface="multi-display"/>
              </a:rPr>
              <a:t> </a:t>
            </a:r>
            <a:r>
              <a:rPr lang="en-US" sz="1000" dirty="0"/>
              <a:t>et al.,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ulti-display"/>
              </a:rPr>
              <a:t>From Controlled to Undisciplined Data: Estimating Causal Effects in the Era of Data Science Using a Potential Outcome Framework</a:t>
            </a:r>
          </a:p>
          <a:p>
            <a:r>
              <a:rPr lang="en-US" sz="1000" dirty="0"/>
              <a:t>                   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9F4DEE-5422-48C5-8F29-D611AE5D5E1E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10" name="Picture 6" descr="Programme - ESSAI 2023">
              <a:extLst>
                <a:ext uri="{FF2B5EF4-FFF2-40B4-BE49-F238E27FC236}">
                  <a16:creationId xmlns:a16="http://schemas.microsoft.com/office/drawing/2014/main" id="{35E1BB09-5B02-48B9-8AEE-90EC7D16C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6026AB-4B86-45D8-8431-003D5D47B7CD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934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959" y="193045"/>
            <a:ext cx="8036971" cy="374872"/>
          </a:xfrm>
          <a:prstGeom prst="rect">
            <a:avLst/>
          </a:prstGeom>
        </p:spPr>
        <p:txBody>
          <a:bodyPr spcFirstLastPara="1" vert="horz" wrap="square" lIns="0" tIns="5487" rIns="0" bIns="0" rtlCol="0" anchor="t" anchorCtr="0">
            <a:spAutoFit/>
          </a:bodyPr>
          <a:lstStyle/>
          <a:p>
            <a:pPr marL="5776">
              <a:spcBef>
                <a:spcPts val="43"/>
              </a:spcBef>
              <a:tabLst>
                <a:tab pos="2094941" algn="l"/>
                <a:tab pos="4028732" algn="l"/>
                <a:tab pos="5447308" algn="l"/>
                <a:tab pos="6216666" algn="l"/>
              </a:tabLst>
            </a:pP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Graphically</a:t>
            </a:r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</a:t>
            </a: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Explaining</a:t>
            </a:r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</a:t>
            </a: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Causes</a:t>
            </a:r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</a:t>
            </a: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and</a:t>
            </a:r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</a:t>
            </a: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Predictors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30057" y="4202012"/>
            <a:ext cx="1877190" cy="21087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  <a:tabLst>
                <a:tab pos="1314031" algn="l"/>
              </a:tabLst>
            </a:pPr>
            <a:r>
              <a:rPr sz="1319" b="1" spc="-2" dirty="0"/>
              <a:t>Marko</a:t>
            </a:r>
            <a:r>
              <a:rPr sz="1319" b="1" spc="23" dirty="0"/>
              <a:t>v</a:t>
            </a:r>
            <a:r>
              <a:rPr sz="1319" b="1" spc="-50" dirty="0"/>
              <a:t> </a:t>
            </a:r>
            <a:r>
              <a:rPr sz="1319" b="1" spc="-16" dirty="0"/>
              <a:t>Blanke</a:t>
            </a:r>
            <a:r>
              <a:rPr sz="1319" b="1" spc="7" dirty="0"/>
              <a:t>t</a:t>
            </a:r>
            <a:r>
              <a:rPr lang="en-US" sz="1319" b="1" spc="7" dirty="0"/>
              <a:t> </a:t>
            </a:r>
            <a:r>
              <a:rPr sz="1319" b="1" spc="-25" dirty="0"/>
              <a:t>(MB</a:t>
            </a:r>
            <a:r>
              <a:rPr sz="1319" b="1" dirty="0"/>
              <a:t>)</a:t>
            </a:r>
            <a:r>
              <a:rPr sz="1319" b="1" spc="-50" dirty="0"/>
              <a:t> </a:t>
            </a:r>
            <a:r>
              <a:rPr sz="1319" b="1" spc="-20" dirty="0"/>
              <a:t>of</a:t>
            </a:r>
            <a:endParaRPr sz="1319" dirty="0"/>
          </a:p>
        </p:txBody>
      </p:sp>
      <p:sp>
        <p:nvSpPr>
          <p:cNvPr id="5" name="object 5"/>
          <p:cNvSpPr txBox="1"/>
          <p:nvPr/>
        </p:nvSpPr>
        <p:spPr>
          <a:xfrm>
            <a:off x="5607247" y="4202012"/>
            <a:ext cx="2788349" cy="21087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319" b="1" spc="-68" dirty="0"/>
              <a:t>:</a:t>
            </a:r>
            <a:r>
              <a:rPr sz="1319" b="1" spc="-50" dirty="0"/>
              <a:t> </a:t>
            </a:r>
            <a:r>
              <a:rPr sz="1319" spc="-14" dirty="0">
                <a:latin typeface="Arial MT"/>
                <a:cs typeface="Arial MT"/>
              </a:rPr>
              <a:t>th</a:t>
            </a:r>
            <a:r>
              <a:rPr sz="1319" spc="18" dirty="0">
                <a:latin typeface="Arial MT"/>
                <a:cs typeface="Arial MT"/>
              </a:rPr>
              <a:t>e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-2" dirty="0">
                <a:latin typeface="Arial MT"/>
                <a:cs typeface="Arial MT"/>
              </a:rPr>
              <a:t>bidi</a:t>
            </a:r>
            <a:r>
              <a:rPr sz="1319" spc="-32" dirty="0">
                <a:latin typeface="Arial MT"/>
                <a:cs typeface="Arial MT"/>
              </a:rPr>
              <a:t>r</a:t>
            </a:r>
            <a:r>
              <a:rPr sz="1319" spc="-2" dirty="0">
                <a:latin typeface="Arial MT"/>
                <a:cs typeface="Arial MT"/>
              </a:rPr>
              <a:t>ecte</a:t>
            </a:r>
            <a:r>
              <a:rPr sz="1319" spc="30" dirty="0">
                <a:latin typeface="Arial MT"/>
                <a:cs typeface="Arial MT"/>
              </a:rPr>
              <a:t>d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-2" dirty="0">
                <a:latin typeface="Arial MT"/>
                <a:cs typeface="Arial MT"/>
              </a:rPr>
              <a:t>connecte</a:t>
            </a:r>
            <a:r>
              <a:rPr sz="1319" spc="27" dirty="0">
                <a:latin typeface="Arial MT"/>
                <a:cs typeface="Arial MT"/>
              </a:rPr>
              <a:t>d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2" dirty="0">
                <a:latin typeface="Arial MT"/>
                <a:cs typeface="Arial MT"/>
              </a:rPr>
              <a:t>component</a:t>
            </a:r>
            <a:endParaRPr sz="1319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39712" y="4446323"/>
            <a:ext cx="5197505" cy="461119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1005595" marR="13862" indent="-982780">
              <a:lnSpc>
                <a:spcPct val="102400"/>
              </a:lnSpc>
              <a:spcBef>
                <a:spcPts val="23"/>
              </a:spcBef>
              <a:tabLst>
                <a:tab pos="988844" algn="l"/>
                <a:tab pos="1943033" algn="l"/>
                <a:tab pos="4839388" algn="l"/>
              </a:tabLst>
            </a:pPr>
            <a:r>
              <a:rPr sz="1319" spc="-23" dirty="0">
                <a:latin typeface="Arial MT"/>
                <a:cs typeface="Arial MT"/>
              </a:rPr>
              <a:t>(district</a:t>
            </a:r>
            <a:r>
              <a:rPr sz="1319" spc="5" dirty="0">
                <a:latin typeface="Arial MT"/>
                <a:cs typeface="Arial MT"/>
              </a:rPr>
              <a:t>)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14" dirty="0">
                <a:latin typeface="Arial MT"/>
                <a:cs typeface="Arial MT"/>
              </a:rPr>
              <a:t>o</a:t>
            </a:r>
            <a:r>
              <a:rPr sz="1319" spc="20" dirty="0">
                <a:latin typeface="Arial MT"/>
                <a:cs typeface="Arial MT"/>
              </a:rPr>
              <a:t>f</a:t>
            </a:r>
            <a:r>
              <a:rPr lang="en-US" sz="1319" spc="20" dirty="0">
                <a:latin typeface="Arial MT"/>
                <a:cs typeface="Arial MT"/>
              </a:rPr>
              <a:t> </a:t>
            </a:r>
            <a:r>
              <a:rPr lang="en-US" sz="1400" i="1" spc="-2" dirty="0">
                <a:latin typeface="Times New Roman"/>
                <a:cs typeface="Times New Roman"/>
              </a:rPr>
              <a:t>V</a:t>
            </a:r>
            <a:r>
              <a:rPr lang="en-US" sz="1319" spc="20" dirty="0">
                <a:latin typeface="Arial MT"/>
                <a:cs typeface="Arial MT"/>
              </a:rPr>
              <a:t> </a:t>
            </a:r>
            <a:r>
              <a:rPr sz="1319" spc="-18" dirty="0">
                <a:latin typeface="Arial MT"/>
                <a:cs typeface="Arial MT"/>
              </a:rPr>
              <a:t>(excludin</a:t>
            </a:r>
            <a:r>
              <a:rPr sz="1319" spc="11" dirty="0">
                <a:latin typeface="Arial MT"/>
                <a:cs typeface="Arial MT"/>
              </a:rPr>
              <a:t>g</a:t>
            </a:r>
            <a:r>
              <a:rPr lang="en-US" sz="1319" spc="11" dirty="0">
                <a:latin typeface="Arial MT"/>
                <a:cs typeface="Arial MT"/>
              </a:rPr>
              <a:t> </a:t>
            </a:r>
            <a:r>
              <a:rPr sz="1319" spc="-30" dirty="0">
                <a:latin typeface="Arial MT"/>
                <a:cs typeface="Arial MT"/>
              </a:rPr>
              <a:t>itself</a:t>
            </a:r>
            <a:r>
              <a:rPr sz="1319" spc="-2" dirty="0">
                <a:latin typeface="Arial MT"/>
                <a:cs typeface="Arial MT"/>
              </a:rPr>
              <a:t>)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-11" dirty="0">
                <a:latin typeface="Arial MT"/>
                <a:cs typeface="Arial MT"/>
              </a:rPr>
              <a:t>an</a:t>
            </a:r>
            <a:r>
              <a:rPr sz="1319" spc="16" dirty="0">
                <a:latin typeface="Arial MT"/>
                <a:cs typeface="Arial MT"/>
              </a:rPr>
              <a:t>d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-14" dirty="0">
                <a:latin typeface="Arial MT"/>
                <a:cs typeface="Arial MT"/>
              </a:rPr>
              <a:t>th</a:t>
            </a:r>
            <a:r>
              <a:rPr sz="1319" spc="18" dirty="0">
                <a:latin typeface="Arial MT"/>
                <a:cs typeface="Arial MT"/>
              </a:rPr>
              <a:t>e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-11" dirty="0">
                <a:latin typeface="Arial MT"/>
                <a:cs typeface="Arial MT"/>
              </a:rPr>
              <a:t>pa</a:t>
            </a:r>
            <a:r>
              <a:rPr sz="1319" spc="-43" dirty="0">
                <a:latin typeface="Arial MT"/>
                <a:cs typeface="Arial MT"/>
              </a:rPr>
              <a:t>r</a:t>
            </a:r>
            <a:r>
              <a:rPr sz="1319" spc="-16" dirty="0">
                <a:latin typeface="Arial MT"/>
                <a:cs typeface="Arial MT"/>
              </a:rPr>
              <a:t>ent</a:t>
            </a:r>
            <a:r>
              <a:rPr sz="1319" spc="14" dirty="0">
                <a:latin typeface="Arial MT"/>
                <a:cs typeface="Arial MT"/>
              </a:rPr>
              <a:t>s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14" dirty="0">
                <a:latin typeface="Arial MT"/>
                <a:cs typeface="Arial MT"/>
              </a:rPr>
              <a:t>o</a:t>
            </a:r>
            <a:r>
              <a:rPr sz="1319" spc="20" dirty="0">
                <a:latin typeface="Arial MT"/>
                <a:cs typeface="Arial MT"/>
              </a:rPr>
              <a:t>f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-14" dirty="0">
                <a:latin typeface="Arial MT"/>
                <a:cs typeface="Arial MT"/>
              </a:rPr>
              <a:t>th</a:t>
            </a:r>
            <a:r>
              <a:rPr sz="1319" spc="18" dirty="0">
                <a:latin typeface="Arial MT"/>
                <a:cs typeface="Arial MT"/>
              </a:rPr>
              <a:t>e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2" dirty="0">
                <a:latin typeface="Arial MT"/>
                <a:cs typeface="Arial MT"/>
              </a:rPr>
              <a:t>distric</a:t>
            </a:r>
            <a:r>
              <a:rPr sz="1319" spc="23" dirty="0">
                <a:latin typeface="Arial MT"/>
                <a:cs typeface="Arial MT"/>
              </a:rPr>
              <a:t>t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14" dirty="0">
                <a:latin typeface="Arial MT"/>
                <a:cs typeface="Arial MT"/>
              </a:rPr>
              <a:t>o</a:t>
            </a:r>
            <a:r>
              <a:rPr sz="1319" spc="20" dirty="0">
                <a:latin typeface="Arial MT"/>
                <a:cs typeface="Arial MT"/>
              </a:rPr>
              <a:t>f</a:t>
            </a:r>
            <a:r>
              <a:rPr lang="en-US" sz="1319" spc="20" dirty="0">
                <a:latin typeface="Arial MT"/>
                <a:cs typeface="Arial MT"/>
              </a:rPr>
              <a:t> </a:t>
            </a:r>
            <a:r>
              <a:rPr lang="en-US" sz="1400" i="1" spc="-2" dirty="0">
                <a:latin typeface="Times New Roman"/>
                <a:cs typeface="Times New Roman"/>
              </a:rPr>
              <a:t>V</a:t>
            </a:r>
            <a:r>
              <a:rPr sz="1319" spc="5" dirty="0">
                <a:latin typeface="Arial MT"/>
                <a:cs typeface="Arial MT"/>
              </a:rPr>
              <a:t>,</a:t>
            </a:r>
            <a:r>
              <a:rPr sz="1319" spc="-50" dirty="0">
                <a:latin typeface="Arial MT"/>
                <a:cs typeface="Arial MT"/>
              </a:rPr>
              <a:t> </a:t>
            </a:r>
            <a:r>
              <a:rPr sz="1319" spc="-27" dirty="0">
                <a:latin typeface="Arial MT"/>
                <a:cs typeface="Arial MT"/>
              </a:rPr>
              <a:t>i.e.:  </a:t>
            </a:r>
            <a:r>
              <a:rPr sz="1319" spc="48" dirty="0">
                <a:latin typeface="Arial MT"/>
                <a:cs typeface="Arial MT"/>
              </a:rPr>
              <a:t>mb</a:t>
            </a:r>
            <a:r>
              <a:rPr sz="1706" i="1" spc="7" baseline="-13333" dirty="0">
                <a:latin typeface="Times New Roman"/>
                <a:cs typeface="Times New Roman"/>
              </a:rPr>
              <a:t>G</a:t>
            </a:r>
            <a:r>
              <a:rPr sz="1615" spc="-80" dirty="0">
                <a:latin typeface="Cambria"/>
                <a:cs typeface="Cambria"/>
              </a:rPr>
              <a:t>(</a:t>
            </a:r>
            <a:r>
              <a:rPr sz="1615" i="1" spc="-2" dirty="0">
                <a:latin typeface="Times New Roman"/>
                <a:cs typeface="Times New Roman"/>
              </a:rPr>
              <a:t>V</a:t>
            </a:r>
            <a:r>
              <a:rPr sz="1615" i="1" spc="-252" dirty="0">
                <a:latin typeface="Times New Roman"/>
                <a:cs typeface="Times New Roman"/>
              </a:rPr>
              <a:t> </a:t>
            </a:r>
            <a:r>
              <a:rPr sz="1615" spc="-80" dirty="0">
                <a:latin typeface="Cambria"/>
                <a:cs typeface="Cambria"/>
              </a:rPr>
              <a:t>)</a:t>
            </a:r>
            <a:r>
              <a:rPr sz="1615" spc="91" dirty="0">
                <a:latin typeface="Cambria"/>
                <a:cs typeface="Cambria"/>
              </a:rPr>
              <a:t> </a:t>
            </a:r>
            <a:r>
              <a:rPr sz="1615" spc="209" dirty="0">
                <a:latin typeface="Cambria"/>
                <a:cs typeface="Cambria"/>
              </a:rPr>
              <a:t>=</a:t>
            </a:r>
            <a:r>
              <a:rPr sz="1615" spc="91" dirty="0">
                <a:latin typeface="Cambria"/>
                <a:cs typeface="Cambria"/>
              </a:rPr>
              <a:t> </a:t>
            </a:r>
            <a:r>
              <a:rPr sz="1319" spc="23" dirty="0">
                <a:latin typeface="Arial MT"/>
                <a:cs typeface="Arial MT"/>
              </a:rPr>
              <a:t>dis</a:t>
            </a:r>
            <a:r>
              <a:rPr sz="1706" i="1" spc="7" baseline="-13333" dirty="0">
                <a:latin typeface="Times New Roman"/>
                <a:cs typeface="Times New Roman"/>
              </a:rPr>
              <a:t>G</a:t>
            </a:r>
            <a:r>
              <a:rPr sz="1615" spc="-80" dirty="0">
                <a:latin typeface="Cambria"/>
                <a:cs typeface="Cambria"/>
              </a:rPr>
              <a:t>(</a:t>
            </a:r>
            <a:r>
              <a:rPr sz="1615" i="1" spc="-2" dirty="0">
                <a:latin typeface="Times New Roman"/>
                <a:cs typeface="Times New Roman"/>
              </a:rPr>
              <a:t>V</a:t>
            </a:r>
            <a:r>
              <a:rPr sz="1615" i="1" spc="-252" dirty="0">
                <a:latin typeface="Times New Roman"/>
                <a:cs typeface="Times New Roman"/>
              </a:rPr>
              <a:t> </a:t>
            </a:r>
            <a:r>
              <a:rPr sz="1615" spc="-80" dirty="0">
                <a:latin typeface="Cambria"/>
                <a:cs typeface="Cambria"/>
              </a:rPr>
              <a:t>)</a:t>
            </a:r>
            <a:r>
              <a:rPr sz="1615" spc="2" dirty="0">
                <a:latin typeface="Cambria"/>
                <a:cs typeface="Cambria"/>
              </a:rPr>
              <a:t> </a:t>
            </a:r>
            <a:r>
              <a:rPr sz="1615" spc="-100" dirty="0">
                <a:latin typeface="Cambria"/>
                <a:cs typeface="Cambria"/>
              </a:rPr>
              <a:t>∪</a:t>
            </a:r>
            <a:r>
              <a:rPr sz="1615" spc="2" dirty="0">
                <a:latin typeface="Cambria"/>
                <a:cs typeface="Cambria"/>
              </a:rPr>
              <a:t> </a:t>
            </a:r>
            <a:r>
              <a:rPr sz="1319" spc="-16" dirty="0">
                <a:latin typeface="Arial MT"/>
                <a:cs typeface="Arial MT"/>
              </a:rPr>
              <a:t>Pa</a:t>
            </a:r>
            <a:r>
              <a:rPr sz="1706" i="1" spc="7" baseline="-13333" dirty="0">
                <a:latin typeface="Times New Roman"/>
                <a:cs typeface="Times New Roman"/>
              </a:rPr>
              <a:t>G</a:t>
            </a:r>
            <a:r>
              <a:rPr sz="1615" spc="-80" dirty="0">
                <a:latin typeface="Cambria"/>
                <a:cs typeface="Cambria"/>
              </a:rPr>
              <a:t>(</a:t>
            </a:r>
            <a:r>
              <a:rPr sz="1319" spc="23" dirty="0">
                <a:latin typeface="Arial MT"/>
                <a:cs typeface="Arial MT"/>
              </a:rPr>
              <a:t>dis</a:t>
            </a:r>
            <a:r>
              <a:rPr sz="1706" i="1" spc="7" baseline="-13333" dirty="0">
                <a:latin typeface="Times New Roman"/>
                <a:cs typeface="Times New Roman"/>
              </a:rPr>
              <a:t>G</a:t>
            </a:r>
            <a:r>
              <a:rPr sz="1615" spc="-80" dirty="0">
                <a:latin typeface="Cambria"/>
                <a:cs typeface="Cambria"/>
              </a:rPr>
              <a:t>(</a:t>
            </a:r>
            <a:r>
              <a:rPr sz="1615" i="1" spc="-2" dirty="0">
                <a:latin typeface="Times New Roman"/>
                <a:cs typeface="Times New Roman"/>
              </a:rPr>
              <a:t>V</a:t>
            </a:r>
            <a:r>
              <a:rPr sz="1615" i="1" spc="-252" dirty="0">
                <a:latin typeface="Times New Roman"/>
                <a:cs typeface="Times New Roman"/>
              </a:rPr>
              <a:t> </a:t>
            </a:r>
            <a:r>
              <a:rPr sz="1615" spc="-80" dirty="0">
                <a:latin typeface="Cambria"/>
                <a:cs typeface="Cambria"/>
              </a:rPr>
              <a:t>))</a:t>
            </a:r>
            <a:r>
              <a:rPr sz="1615" spc="-52" dirty="0">
                <a:latin typeface="Cambria"/>
                <a:cs typeface="Cambria"/>
              </a:rPr>
              <a:t>∖</a:t>
            </a:r>
            <a:r>
              <a:rPr sz="1615" spc="148" dirty="0">
                <a:latin typeface="Cambria"/>
                <a:cs typeface="Cambria"/>
              </a:rPr>
              <a:t>{</a:t>
            </a:r>
            <a:r>
              <a:rPr sz="1615" i="1" spc="-2" dirty="0">
                <a:latin typeface="Times New Roman"/>
                <a:cs typeface="Times New Roman"/>
              </a:rPr>
              <a:t>V</a:t>
            </a:r>
            <a:r>
              <a:rPr sz="1615" spc="148" dirty="0">
                <a:latin typeface="Cambria"/>
                <a:cs typeface="Cambria"/>
              </a:rPr>
              <a:t>}</a:t>
            </a:r>
            <a:endParaRPr sz="1615" dirty="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06810" y="4842868"/>
            <a:ext cx="240858" cy="200619"/>
          </a:xfrm>
          <a:prstGeom prst="rect">
            <a:avLst/>
          </a:prstGeom>
        </p:spPr>
        <p:txBody>
          <a:bodyPr vert="horz" wrap="square" lIns="0" tIns="28880" rIns="0" bIns="0" rtlCol="0">
            <a:spAutoFit/>
          </a:bodyPr>
          <a:lstStyle/>
          <a:p>
            <a:pPr marL="64402">
              <a:spcBef>
                <a:spcPts val="227"/>
              </a:spcBef>
            </a:pPr>
            <a:fld id="{81D60167-4931-47E6-BA6A-407CBD079E47}" type="slidenum">
              <a:rPr sz="1114" spc="5" dirty="0">
                <a:latin typeface="Arial MT"/>
                <a:cs typeface="Arial MT"/>
              </a:rPr>
              <a:pPr marL="64402">
                <a:spcBef>
                  <a:spcPts val="227"/>
                </a:spcBef>
              </a:pPr>
              <a:t>36</a:t>
            </a:fld>
            <a:endParaRPr sz="1114">
              <a:latin typeface="Arial MT"/>
              <a:cs typeface="Arial M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81AAAF-C8A3-4549-B3BD-DBBDCECC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0" y="1172094"/>
            <a:ext cx="5756454" cy="30653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5A7E83-6C18-43B7-AB42-FDBEC56D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636" y="1812174"/>
            <a:ext cx="2788348" cy="12604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959" y="278490"/>
            <a:ext cx="4535002" cy="374872"/>
          </a:xfrm>
          <a:prstGeom prst="rect">
            <a:avLst/>
          </a:prstGeom>
        </p:spPr>
        <p:txBody>
          <a:bodyPr spcFirstLastPara="1" vert="horz" wrap="square" lIns="0" tIns="5487" rIns="0" bIns="0" rtlCol="0" anchor="t" anchorCtr="0">
            <a:spAutoFit/>
          </a:bodyPr>
          <a:lstStyle/>
          <a:p>
            <a:pPr marL="5776">
              <a:spcBef>
                <a:spcPts val="43"/>
              </a:spcBef>
              <a:tabLst>
                <a:tab pos="2327134" algn="l"/>
              </a:tabLst>
            </a:pP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Randomized</a:t>
            </a:r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</a:t>
            </a: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Experiments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09947" y="1080268"/>
            <a:ext cx="7396417" cy="755349"/>
          </a:xfrm>
          <a:prstGeom prst="rect">
            <a:avLst/>
          </a:prstGeom>
        </p:spPr>
        <p:txBody>
          <a:bodyPr vert="horz" wrap="square" lIns="0" tIns="34367" rIns="0" bIns="0" rtlCol="0">
            <a:spAutoFit/>
          </a:bodyPr>
          <a:lstStyle/>
          <a:p>
            <a:pPr marL="254431" marR="13862" indent="-237392">
              <a:lnSpc>
                <a:spcPts val="1828"/>
              </a:lnSpc>
              <a:spcBef>
                <a:spcPts val="271"/>
              </a:spcBef>
            </a:pPr>
            <a:r>
              <a:rPr sz="1683" spc="5" dirty="0">
                <a:latin typeface="Arial MT"/>
                <a:cs typeface="Arial MT"/>
              </a:rPr>
              <a:t>Randomized Experiments </a:t>
            </a:r>
            <a:r>
              <a:rPr sz="1683" spc="93" dirty="0">
                <a:latin typeface="Arial MT"/>
                <a:cs typeface="Arial MT"/>
              </a:rPr>
              <a:t>/ </a:t>
            </a:r>
            <a:r>
              <a:rPr sz="1683" spc="14" dirty="0">
                <a:latin typeface="Arial MT"/>
                <a:cs typeface="Arial MT"/>
              </a:rPr>
              <a:t>Control </a:t>
            </a:r>
            <a:r>
              <a:rPr sz="1683" spc="-41" dirty="0">
                <a:latin typeface="Arial MT"/>
                <a:cs typeface="Arial MT"/>
              </a:rPr>
              <a:t>Trials </a:t>
            </a:r>
            <a:r>
              <a:rPr sz="1683" spc="-25" dirty="0">
                <a:latin typeface="Arial MT"/>
                <a:cs typeface="Arial MT"/>
              </a:rPr>
              <a:t>(e.g. </a:t>
            </a:r>
            <a:r>
              <a:rPr sz="1683" spc="-61" dirty="0">
                <a:latin typeface="Arial MT"/>
                <a:cs typeface="Arial MT"/>
              </a:rPr>
              <a:t>RCT) </a:t>
            </a:r>
            <a:r>
              <a:rPr sz="1683" spc="14" dirty="0">
                <a:latin typeface="Arial MT"/>
                <a:cs typeface="Arial MT"/>
              </a:rPr>
              <a:t>allow </a:t>
            </a:r>
            <a:r>
              <a:rPr sz="1683" spc="11" dirty="0">
                <a:latin typeface="Arial MT"/>
                <a:cs typeface="Arial MT"/>
              </a:rPr>
              <a:t>the </a:t>
            </a:r>
            <a:r>
              <a:rPr sz="1683" spc="18" dirty="0">
                <a:latin typeface="Arial MT"/>
                <a:cs typeface="Arial MT"/>
              </a:rPr>
              <a:t>identification </a:t>
            </a:r>
            <a:r>
              <a:rPr sz="1683" spc="32" dirty="0">
                <a:latin typeface="Arial MT"/>
                <a:cs typeface="Arial MT"/>
              </a:rPr>
              <a:t>of </a:t>
            </a:r>
            <a:r>
              <a:rPr sz="1683" spc="-462" dirty="0">
                <a:latin typeface="Arial MT"/>
                <a:cs typeface="Arial MT"/>
              </a:rPr>
              <a:t> </a:t>
            </a:r>
            <a:r>
              <a:rPr sz="1683" dirty="0">
                <a:latin typeface="Arial MT"/>
                <a:cs typeface="Arial MT"/>
              </a:rPr>
              <a:t>causal </a:t>
            </a:r>
            <a:r>
              <a:rPr sz="1683" spc="14" dirty="0">
                <a:latin typeface="Arial MT"/>
                <a:cs typeface="Arial MT"/>
              </a:rPr>
              <a:t>effects</a:t>
            </a:r>
            <a:r>
              <a:rPr sz="1683" spc="2" dirty="0">
                <a:latin typeface="Arial MT"/>
                <a:cs typeface="Arial MT"/>
              </a:rPr>
              <a:t> </a:t>
            </a:r>
            <a:r>
              <a:rPr sz="1683" spc="32" dirty="0">
                <a:latin typeface="Arial MT"/>
                <a:cs typeface="Arial MT"/>
              </a:rPr>
              <a:t>by</a:t>
            </a:r>
            <a:r>
              <a:rPr sz="1683" dirty="0">
                <a:latin typeface="Arial MT"/>
                <a:cs typeface="Arial MT"/>
              </a:rPr>
              <a:t> </a:t>
            </a:r>
            <a:r>
              <a:rPr sz="1683" spc="-2" dirty="0">
                <a:latin typeface="Arial MT"/>
                <a:cs typeface="Arial MT"/>
              </a:rPr>
              <a:t>leveraging</a:t>
            </a:r>
            <a:r>
              <a:rPr sz="1683" spc="2" dirty="0">
                <a:latin typeface="Arial MT"/>
                <a:cs typeface="Arial MT"/>
              </a:rPr>
              <a:t> </a:t>
            </a:r>
            <a:r>
              <a:rPr sz="1683" spc="11" dirty="0">
                <a:latin typeface="Arial MT"/>
                <a:cs typeface="Arial MT"/>
              </a:rPr>
              <a:t>randomization</a:t>
            </a:r>
            <a:r>
              <a:rPr sz="1683" dirty="0">
                <a:latin typeface="Arial MT"/>
                <a:cs typeface="Arial MT"/>
              </a:rPr>
              <a:t> </a:t>
            </a:r>
            <a:r>
              <a:rPr sz="1683" spc="32" dirty="0">
                <a:latin typeface="Arial MT"/>
                <a:cs typeface="Arial MT"/>
              </a:rPr>
              <a:t>of</a:t>
            </a:r>
            <a:r>
              <a:rPr sz="1683" spc="2" dirty="0">
                <a:latin typeface="Arial MT"/>
                <a:cs typeface="Arial MT"/>
              </a:rPr>
              <a:t> </a:t>
            </a:r>
            <a:r>
              <a:rPr sz="1683" spc="11" dirty="0">
                <a:latin typeface="Arial MT"/>
                <a:cs typeface="Arial MT"/>
              </a:rPr>
              <a:t>the</a:t>
            </a:r>
            <a:r>
              <a:rPr sz="1683" dirty="0">
                <a:latin typeface="Arial MT"/>
                <a:cs typeface="Arial MT"/>
              </a:rPr>
              <a:t> </a:t>
            </a:r>
            <a:r>
              <a:rPr sz="1683" spc="11" dirty="0">
                <a:latin typeface="Arial MT"/>
                <a:cs typeface="Arial MT"/>
              </a:rPr>
              <a:t>treatment</a:t>
            </a:r>
            <a:r>
              <a:rPr sz="1683" spc="2" dirty="0">
                <a:latin typeface="Arial MT"/>
                <a:cs typeface="Arial MT"/>
              </a:rPr>
              <a:t> </a:t>
            </a:r>
            <a:r>
              <a:rPr sz="1683" spc="7" dirty="0">
                <a:latin typeface="Arial MT"/>
                <a:cs typeface="Arial MT"/>
              </a:rPr>
              <a:t>assignment.</a:t>
            </a:r>
            <a:endParaRPr sz="1683" dirty="0">
              <a:latin typeface="Arial MT"/>
              <a:cs typeface="Arial MT"/>
            </a:endParaRPr>
          </a:p>
          <a:p>
            <a:pPr marL="4369803" algn="ctr">
              <a:spcBef>
                <a:spcPts val="341"/>
              </a:spcBef>
            </a:pPr>
            <a:endParaRPr sz="1433" dirty="0">
              <a:latin typeface="Times New Roman"/>
              <a:cs typeface="Times New Roman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BF94E6B-1F58-48AE-A30E-15C97F71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47" y="1886990"/>
            <a:ext cx="7530154" cy="26392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E5EFEF-A53F-1046-9BE3-6AFACDF25917}"/>
              </a:ext>
            </a:extLst>
          </p:cNvPr>
          <p:cNvSpPr/>
          <p:nvPr/>
        </p:nvSpPr>
        <p:spPr>
          <a:xfrm>
            <a:off x="321929" y="241000"/>
            <a:ext cx="458557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 err="1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Pearlian</a:t>
            </a:r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 Causality</a:t>
            </a:r>
          </a:p>
          <a:p>
            <a:pPr lvl="0"/>
            <a:r>
              <a:rPr lang="en-GB" sz="15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A success 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47899-C998-6649-ABC6-1CE15C113C1B}"/>
              </a:ext>
            </a:extLst>
          </p:cNvPr>
          <p:cNvSpPr txBox="1"/>
          <p:nvPr/>
        </p:nvSpPr>
        <p:spPr>
          <a:xfrm>
            <a:off x="1425872" y="1042978"/>
            <a:ext cx="6292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The formalization with most success in AI/ML so far.</a:t>
            </a:r>
          </a:p>
          <a:p>
            <a:endParaRPr lang="en-GB" sz="18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  <a:p>
            <a:r>
              <a:rPr lang="en-GB" sz="18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Works in Cognitive Science also in support of the key ideas in the formalism i.e., </a:t>
            </a:r>
            <a:r>
              <a:rPr lang="en-GB" sz="1800" b="1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humans reason counterfactually</a:t>
            </a:r>
            <a:r>
              <a:rPr lang="en-GB" sz="18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D86F0E-5211-F845-A875-68276651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83" y="2294918"/>
            <a:ext cx="5410200" cy="203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6729B-E191-D14F-990E-0F7CC50DAF46}"/>
              </a:ext>
            </a:extLst>
          </p:cNvPr>
          <p:cNvSpPr/>
          <p:nvPr/>
        </p:nvSpPr>
        <p:spPr>
          <a:xfrm>
            <a:off x="207574" y="4648336"/>
            <a:ext cx="4638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Gerstenberg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. What would have happened?[…] PTRBAE 2022.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EEF8FB-AE0F-4E12-AEF3-8BB8ED1BF52F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9" name="Picture 6" descr="Programme - ESSAI 2023">
              <a:extLst>
                <a:ext uri="{FF2B5EF4-FFF2-40B4-BE49-F238E27FC236}">
                  <a16:creationId xmlns:a16="http://schemas.microsoft.com/office/drawing/2014/main" id="{B523DB7F-21E2-4221-9CF2-5D5B3EBB1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EBA47F-70DE-425C-914A-C9EFAF11D2B2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2743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FD1B10-D130-6147-853B-61B3B14FE14F}"/>
              </a:ext>
            </a:extLst>
          </p:cNvPr>
          <p:cNvSpPr txBox="1"/>
          <p:nvPr/>
        </p:nvSpPr>
        <p:spPr>
          <a:xfrm>
            <a:off x="966474" y="1371421"/>
            <a:ext cx="721105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Causality allows us to talk about </a:t>
            </a:r>
            <a:r>
              <a:rPr lang="en-GB" sz="2500" b="1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modelling assumptions</a:t>
            </a:r>
            <a:endParaRPr lang="en-GB" sz="25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  <a:p>
            <a:endParaRPr lang="en-GB" sz="2500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</a:endParaRPr>
          </a:p>
          <a:p>
            <a:r>
              <a:rPr lang="en-GB" sz="25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Causality allows us to consider not just the joint distribution but the </a:t>
            </a:r>
            <a:r>
              <a:rPr lang="en-GB" sz="2500" b="1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data generating process</a:t>
            </a:r>
            <a:r>
              <a:rPr lang="en-GB" sz="25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which induces said distribution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95CD5A-DC06-4D0F-A347-99BDDD3F8EF9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4" name="Picture 6" descr="Programme - ESSAI 2023">
              <a:extLst>
                <a:ext uri="{FF2B5EF4-FFF2-40B4-BE49-F238E27FC236}">
                  <a16:creationId xmlns:a16="http://schemas.microsoft.com/office/drawing/2014/main" id="{FEF91702-DD38-406D-AA1D-4559EE293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3DA45F-7878-4824-9132-15718613A875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33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4F2E-9C00-454E-8810-3EBDEA05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 Thrilling Days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A9961-181B-44F2-8743-6A6C96084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55531" cy="3416400"/>
          </a:xfrm>
        </p:spPr>
        <p:txBody>
          <a:bodyPr/>
          <a:lstStyle/>
          <a:p>
            <a:r>
              <a:rPr lang="en-US" dirty="0"/>
              <a:t>Day 1: Introduction to Causality (Devendra)</a:t>
            </a:r>
          </a:p>
          <a:p>
            <a:endParaRPr lang="en-US" dirty="0"/>
          </a:p>
          <a:p>
            <a:r>
              <a:rPr lang="en-US" dirty="0"/>
              <a:t>Day 2: Representation of Causal Knowledge and Causal Discovery (Adèle)</a:t>
            </a:r>
          </a:p>
          <a:p>
            <a:endParaRPr lang="en-US" dirty="0"/>
          </a:p>
          <a:p>
            <a:r>
              <a:rPr lang="en-US" dirty="0"/>
              <a:t>Day 3: Causal Identification and </a:t>
            </a:r>
            <a:r>
              <a:rPr lang="en-US"/>
              <a:t>Estimation (Matej)</a:t>
            </a:r>
            <a:endParaRPr lang="en-US" dirty="0"/>
          </a:p>
          <a:p>
            <a:endParaRPr lang="en-US" dirty="0"/>
          </a:p>
          <a:p>
            <a:r>
              <a:rPr lang="en-US" dirty="0"/>
              <a:t>Day 4: Hands-on Session (Matej)</a:t>
            </a:r>
          </a:p>
          <a:p>
            <a:endParaRPr lang="en-US" dirty="0"/>
          </a:p>
          <a:p>
            <a:r>
              <a:rPr lang="en-US" dirty="0"/>
              <a:t>Day 5: Current state of Research in Causality (Devendra and Adèle)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57C5D-462C-4518-AA6D-7639F86212A7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17C952DD-82D7-4303-B32D-C100EE78B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6FE326-02D8-4A8A-AD7A-68488F7D748C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079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43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04329D-883F-6448-8C12-05BB9E7CBA58}"/>
              </a:ext>
            </a:extLst>
          </p:cNvPr>
          <p:cNvSpPr/>
          <p:nvPr/>
        </p:nvSpPr>
        <p:spPr>
          <a:xfrm>
            <a:off x="2636634" y="1802309"/>
            <a:ext cx="47035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44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What?</a:t>
            </a:r>
            <a:br>
              <a:rPr lang="en-GB" sz="44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20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sym typeface="Vollkorn"/>
              </a:rPr>
              <a:t>D</a:t>
            </a:r>
            <a:r>
              <a:rPr lang="en-GB" sz="20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oes </a:t>
            </a:r>
            <a:r>
              <a:rPr lang="en-GB" sz="2000" dirty="0" err="1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Pearlian</a:t>
            </a:r>
            <a:r>
              <a:rPr lang="en-GB" sz="20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 Causality look like?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50A2D-D2D1-1D48-A76E-6EBE52F8A4E6}"/>
              </a:ext>
            </a:extLst>
          </p:cNvPr>
          <p:cNvSpPr/>
          <p:nvPr/>
        </p:nvSpPr>
        <p:spPr>
          <a:xfrm>
            <a:off x="1734526" y="1184700"/>
            <a:ext cx="8451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960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041B62-96D3-C84D-A687-0B8CA9193E98}"/>
              </a:ext>
            </a:extLst>
          </p:cNvPr>
          <p:cNvCxnSpPr>
            <a:cxnSpLocks/>
          </p:cNvCxnSpPr>
          <p:nvPr/>
        </p:nvCxnSpPr>
        <p:spPr>
          <a:xfrm>
            <a:off x="2562446" y="1297172"/>
            <a:ext cx="0" cy="16657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F991D-AB0A-AA49-95A6-1C32656F9258}"/>
              </a:ext>
            </a:extLst>
          </p:cNvPr>
          <p:cNvGrpSpPr/>
          <p:nvPr/>
        </p:nvGrpSpPr>
        <p:grpSpPr>
          <a:xfrm flipH="1" flipV="1">
            <a:off x="-154784" y="-405977"/>
            <a:ext cx="1347375" cy="1029018"/>
            <a:chOff x="7949025" y="4134245"/>
            <a:chExt cx="1347375" cy="1029018"/>
          </a:xfrm>
        </p:grpSpPr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D2D5E2A7-1D58-6A4A-BEC0-CB505E0EC9C2}"/>
                </a:ext>
              </a:extLst>
            </p:cNvPr>
            <p:cNvSpPr/>
            <p:nvPr/>
          </p:nvSpPr>
          <p:spPr>
            <a:xfrm rot="5684427">
              <a:off x="8542800" y="4134245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;p13">
              <a:extLst>
                <a:ext uri="{FF2B5EF4-FFF2-40B4-BE49-F238E27FC236}">
                  <a16:creationId xmlns:a16="http://schemas.microsoft.com/office/drawing/2014/main" id="{DEE43F40-43DE-1F4E-A16D-7F4C88708544}"/>
                </a:ext>
              </a:extLst>
            </p:cNvPr>
            <p:cNvSpPr/>
            <p:nvPr/>
          </p:nvSpPr>
          <p:spPr>
            <a:xfrm rot="19450864">
              <a:off x="7949025" y="4621984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62;p13">
              <a:extLst>
                <a:ext uri="{FF2B5EF4-FFF2-40B4-BE49-F238E27FC236}">
                  <a16:creationId xmlns:a16="http://schemas.microsoft.com/office/drawing/2014/main" id="{A0248CA9-3086-9F4D-9174-CF8F7FDD4655}"/>
                </a:ext>
              </a:extLst>
            </p:cNvPr>
            <p:cNvCxnSpPr>
              <a:cxnSpLocks/>
              <a:stCxn id="15" idx="5"/>
              <a:endCxn id="16" idx="6"/>
            </p:cNvCxnSpPr>
            <p:nvPr/>
          </p:nvCxnSpPr>
          <p:spPr>
            <a:xfrm flipH="1">
              <a:off x="8223100" y="4383405"/>
              <a:ext cx="355551" cy="301355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64;p13">
              <a:extLst>
                <a:ext uri="{FF2B5EF4-FFF2-40B4-BE49-F238E27FC236}">
                  <a16:creationId xmlns:a16="http://schemas.microsoft.com/office/drawing/2014/main" id="{40F4A9B3-4F89-1249-828B-9A3653F4D1B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8006800" y="4922746"/>
              <a:ext cx="69426" cy="240517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64;p13">
              <a:extLst>
                <a:ext uri="{FF2B5EF4-FFF2-40B4-BE49-F238E27FC236}">
                  <a16:creationId xmlns:a16="http://schemas.microsoft.com/office/drawing/2014/main" id="{B3D258BA-5540-4740-A2B0-346E23CC933F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 flipV="1">
              <a:off x="8844982" y="4298103"/>
              <a:ext cx="451418" cy="150833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99AC7D-C184-6541-9375-465958141A0B}"/>
              </a:ext>
            </a:extLst>
          </p:cNvPr>
          <p:cNvGrpSpPr/>
          <p:nvPr/>
        </p:nvGrpSpPr>
        <p:grpSpPr>
          <a:xfrm flipH="1" flipV="1">
            <a:off x="6912973" y="-129309"/>
            <a:ext cx="2541125" cy="1147746"/>
            <a:chOff x="6785382" y="149426"/>
            <a:chExt cx="2541125" cy="1147746"/>
          </a:xfrm>
        </p:grpSpPr>
        <p:sp>
          <p:nvSpPr>
            <p:cNvPr id="21" name="Google Shape;59;p13">
              <a:extLst>
                <a:ext uri="{FF2B5EF4-FFF2-40B4-BE49-F238E27FC236}">
                  <a16:creationId xmlns:a16="http://schemas.microsoft.com/office/drawing/2014/main" id="{5FEFC37A-BFC6-E449-BC2A-270524FAA3D5}"/>
                </a:ext>
              </a:extLst>
            </p:cNvPr>
            <p:cNvSpPr/>
            <p:nvPr/>
          </p:nvSpPr>
          <p:spPr>
            <a:xfrm>
              <a:off x="7414557" y="826101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;p13">
              <a:extLst>
                <a:ext uri="{FF2B5EF4-FFF2-40B4-BE49-F238E27FC236}">
                  <a16:creationId xmlns:a16="http://schemas.microsoft.com/office/drawing/2014/main" id="{DE75E76D-ECA0-EA44-9281-ED24AA7C4803}"/>
                </a:ext>
              </a:extLst>
            </p:cNvPr>
            <p:cNvSpPr/>
            <p:nvPr/>
          </p:nvSpPr>
          <p:spPr>
            <a:xfrm>
              <a:off x="7862932" y="286451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;p13">
              <a:extLst>
                <a:ext uri="{FF2B5EF4-FFF2-40B4-BE49-F238E27FC236}">
                  <a16:creationId xmlns:a16="http://schemas.microsoft.com/office/drawing/2014/main" id="{04B57693-00D1-BC43-BF62-55E3B857339B}"/>
                </a:ext>
              </a:extLst>
            </p:cNvPr>
            <p:cNvSpPr/>
            <p:nvPr/>
          </p:nvSpPr>
          <p:spPr>
            <a:xfrm>
              <a:off x="9023807" y="594497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62;p13">
              <a:extLst>
                <a:ext uri="{FF2B5EF4-FFF2-40B4-BE49-F238E27FC236}">
                  <a16:creationId xmlns:a16="http://schemas.microsoft.com/office/drawing/2014/main" id="{B69C13D5-96CF-4D44-8DE2-727520E2825E}"/>
                </a:ext>
              </a:extLst>
            </p:cNvPr>
            <p:cNvCxnSpPr>
              <a:endCxn id="22" idx="3"/>
            </p:cNvCxnSpPr>
            <p:nvPr/>
          </p:nvCxnSpPr>
          <p:spPr>
            <a:xfrm rot="10800000" flipH="1">
              <a:off x="7677761" y="544822"/>
              <a:ext cx="229500" cy="3315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63;p13">
              <a:extLst>
                <a:ext uri="{FF2B5EF4-FFF2-40B4-BE49-F238E27FC236}">
                  <a16:creationId xmlns:a16="http://schemas.microsoft.com/office/drawing/2014/main" id="{C4319886-5CEB-EA48-AB47-5AAA216DE5D5}"/>
                </a:ext>
              </a:extLst>
            </p:cNvPr>
            <p:cNvCxnSpPr>
              <a:stCxn id="21" idx="6"/>
              <a:endCxn id="23" idx="2"/>
            </p:cNvCxnSpPr>
            <p:nvPr/>
          </p:nvCxnSpPr>
          <p:spPr>
            <a:xfrm flipV="1">
              <a:off x="7717257" y="745847"/>
              <a:ext cx="1306550" cy="231604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64;p13">
              <a:extLst>
                <a:ext uri="{FF2B5EF4-FFF2-40B4-BE49-F238E27FC236}">
                  <a16:creationId xmlns:a16="http://schemas.microsoft.com/office/drawing/2014/main" id="{FA3178EF-96B9-C543-A6E9-30CA309C564D}"/>
                </a:ext>
              </a:extLst>
            </p:cNvPr>
            <p:cNvCxnSpPr>
              <a:stCxn id="21" idx="3"/>
            </p:cNvCxnSpPr>
            <p:nvPr/>
          </p:nvCxnSpPr>
          <p:spPr>
            <a:xfrm flipH="1">
              <a:off x="6815986" y="1084472"/>
              <a:ext cx="642900" cy="212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65;p13">
              <a:extLst>
                <a:ext uri="{FF2B5EF4-FFF2-40B4-BE49-F238E27FC236}">
                  <a16:creationId xmlns:a16="http://schemas.microsoft.com/office/drawing/2014/main" id="{4DB77711-81AC-BC48-9B6C-661A4BA9B7F7}"/>
                </a:ext>
              </a:extLst>
            </p:cNvPr>
            <p:cNvSpPr/>
            <p:nvPr/>
          </p:nvSpPr>
          <p:spPr>
            <a:xfrm>
              <a:off x="6785382" y="149426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Google Shape;66;p13">
              <a:extLst>
                <a:ext uri="{FF2B5EF4-FFF2-40B4-BE49-F238E27FC236}">
                  <a16:creationId xmlns:a16="http://schemas.microsoft.com/office/drawing/2014/main" id="{6330370E-6965-4E40-A472-BFDB5CA45C6E}"/>
                </a:ext>
              </a:extLst>
            </p:cNvPr>
            <p:cNvCxnSpPr>
              <a:stCxn id="27" idx="5"/>
              <a:endCxn id="21" idx="1"/>
            </p:cNvCxnSpPr>
            <p:nvPr/>
          </p:nvCxnSpPr>
          <p:spPr>
            <a:xfrm>
              <a:off x="7043753" y="407797"/>
              <a:ext cx="415200" cy="462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94AA08-5C4F-194B-A28E-C522DAA3EF40}"/>
              </a:ext>
            </a:extLst>
          </p:cNvPr>
          <p:cNvGrpSpPr/>
          <p:nvPr/>
        </p:nvGrpSpPr>
        <p:grpSpPr>
          <a:xfrm rot="21113874">
            <a:off x="272298" y="4209294"/>
            <a:ext cx="1115285" cy="645838"/>
            <a:chOff x="511897" y="3688383"/>
            <a:chExt cx="1115285" cy="64583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4B902A0-8CB8-5A4B-A345-DBF71033B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1123" y="4241720"/>
              <a:ext cx="96059" cy="9250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CB25F42-B82C-1E4C-9445-C9F091B5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109" y="4239344"/>
              <a:ext cx="110290" cy="9250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49256E0-685E-EE4D-A2C7-8C942B7F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681" y="3947570"/>
              <a:ext cx="88944" cy="9250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8A9B7C5-25C7-C84F-8FD5-339D0375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364" y="3688383"/>
              <a:ext cx="131636" cy="92501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2477A72-A259-B340-BAAC-898812437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99" y="4073525"/>
              <a:ext cx="114282" cy="13362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6F60472-3458-0148-97B4-C078D34A9C2A}"/>
                </a:ext>
              </a:extLst>
            </p:cNvPr>
            <p:cNvCxnSpPr>
              <a:cxnSpLocks/>
            </p:cNvCxnSpPr>
            <p:nvPr/>
          </p:nvCxnSpPr>
          <p:spPr>
            <a:xfrm>
              <a:off x="697275" y="4285594"/>
              <a:ext cx="794109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C6F8A0B-5F11-3B4D-8E0B-8BB29EAB7D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018" y="3790209"/>
              <a:ext cx="114282" cy="13362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88A48C6-45BE-0E41-84DE-A924D9349373}"/>
                </a:ext>
              </a:extLst>
            </p:cNvPr>
            <p:cNvSpPr/>
            <p:nvPr/>
          </p:nvSpPr>
          <p:spPr>
            <a:xfrm>
              <a:off x="1200214" y="3696801"/>
              <a:ext cx="398290" cy="484672"/>
            </a:xfrm>
            <a:custGeom>
              <a:avLst/>
              <a:gdLst>
                <a:gd name="connsiteX0" fmla="*/ 0 w 527050"/>
                <a:gd name="connsiteY0" fmla="*/ 0 h 466306"/>
                <a:gd name="connsiteX1" fmla="*/ 203200 w 527050"/>
                <a:gd name="connsiteY1" fmla="*/ 460375 h 466306"/>
                <a:gd name="connsiteX2" fmla="*/ 400050 w 527050"/>
                <a:gd name="connsiteY2" fmla="*/ 273050 h 466306"/>
                <a:gd name="connsiteX3" fmla="*/ 527050 w 527050"/>
                <a:gd name="connsiteY3" fmla="*/ 450850 h 466306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527050 w 527050"/>
                <a:gd name="connsiteY2" fmla="*/ 450850 h 450850"/>
                <a:gd name="connsiteX0" fmla="*/ 0 w 331996"/>
                <a:gd name="connsiteY0" fmla="*/ 0 h 447675"/>
                <a:gd name="connsiteX1" fmla="*/ 327025 w 331996"/>
                <a:gd name="connsiteY1" fmla="*/ 63500 h 447675"/>
                <a:gd name="connsiteX2" fmla="*/ 222250 w 331996"/>
                <a:gd name="connsiteY2" fmla="*/ 447675 h 447675"/>
                <a:gd name="connsiteX0" fmla="*/ 0 w 332763"/>
                <a:gd name="connsiteY0" fmla="*/ 0 h 447675"/>
                <a:gd name="connsiteX1" fmla="*/ 327025 w 332763"/>
                <a:gd name="connsiteY1" fmla="*/ 63500 h 447675"/>
                <a:gd name="connsiteX2" fmla="*/ 222250 w 332763"/>
                <a:gd name="connsiteY2" fmla="*/ 447675 h 447675"/>
                <a:gd name="connsiteX0" fmla="*/ 0 w 336074"/>
                <a:gd name="connsiteY0" fmla="*/ 0 h 457200"/>
                <a:gd name="connsiteX1" fmla="*/ 330200 w 336074"/>
                <a:gd name="connsiteY1" fmla="*/ 73025 h 457200"/>
                <a:gd name="connsiteX2" fmla="*/ 225425 w 336074"/>
                <a:gd name="connsiteY2" fmla="*/ 457200 h 457200"/>
                <a:gd name="connsiteX0" fmla="*/ 0 w 336074"/>
                <a:gd name="connsiteY0" fmla="*/ 624 h 457824"/>
                <a:gd name="connsiteX1" fmla="*/ 330200 w 336074"/>
                <a:gd name="connsiteY1" fmla="*/ 73649 h 457824"/>
                <a:gd name="connsiteX2" fmla="*/ 225425 w 336074"/>
                <a:gd name="connsiteY2" fmla="*/ 457824 h 457824"/>
                <a:gd name="connsiteX0" fmla="*/ 0 w 269962"/>
                <a:gd name="connsiteY0" fmla="*/ 55 h 457255"/>
                <a:gd name="connsiteX1" fmla="*/ 260350 w 269962"/>
                <a:gd name="connsiteY1" fmla="*/ 133405 h 457255"/>
                <a:gd name="connsiteX2" fmla="*/ 225425 w 269962"/>
                <a:gd name="connsiteY2" fmla="*/ 457255 h 457255"/>
                <a:gd name="connsiteX0" fmla="*/ 0 w 225425"/>
                <a:gd name="connsiteY0" fmla="*/ 0 h 457200"/>
                <a:gd name="connsiteX1" fmla="*/ 225425 w 225425"/>
                <a:gd name="connsiteY1" fmla="*/ 457200 h 457200"/>
                <a:gd name="connsiteX0" fmla="*/ 0 w 225425"/>
                <a:gd name="connsiteY0" fmla="*/ 0 h 457200"/>
                <a:gd name="connsiteX1" fmla="*/ 107888 w 225425"/>
                <a:gd name="connsiteY1" fmla="*/ 210295 h 457200"/>
                <a:gd name="connsiteX2" fmla="*/ 225425 w 225425"/>
                <a:gd name="connsiteY2" fmla="*/ 457200 h 457200"/>
                <a:gd name="connsiteX0" fmla="*/ 0 w 355538"/>
                <a:gd name="connsiteY0" fmla="*/ 0 h 457200"/>
                <a:gd name="connsiteX1" fmla="*/ 355538 w 355538"/>
                <a:gd name="connsiteY1" fmla="*/ 70595 h 457200"/>
                <a:gd name="connsiteX2" fmla="*/ 225425 w 355538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24877 h 482077"/>
                <a:gd name="connsiteX1" fmla="*/ 355538 w 370282"/>
                <a:gd name="connsiteY1" fmla="*/ 95472 h 482077"/>
                <a:gd name="connsiteX2" fmla="*/ 225425 w 370282"/>
                <a:gd name="connsiteY2" fmla="*/ 482077 h 482077"/>
                <a:gd name="connsiteX0" fmla="*/ 0 w 348057"/>
                <a:gd name="connsiteY0" fmla="*/ 15723 h 511023"/>
                <a:gd name="connsiteX1" fmla="*/ 333313 w 348057"/>
                <a:gd name="connsiteY1" fmla="*/ 124418 h 511023"/>
                <a:gd name="connsiteX2" fmla="*/ 203200 w 348057"/>
                <a:gd name="connsiteY2" fmla="*/ 511023 h 511023"/>
                <a:gd name="connsiteX0" fmla="*/ 0 w 333313"/>
                <a:gd name="connsiteY0" fmla="*/ 15723 h 124418"/>
                <a:gd name="connsiteX1" fmla="*/ 333313 w 333313"/>
                <a:gd name="connsiteY1" fmla="*/ 124418 h 124418"/>
                <a:gd name="connsiteX0" fmla="*/ 0 w 222188"/>
                <a:gd name="connsiteY0" fmla="*/ 2651 h 498696"/>
                <a:gd name="connsiteX1" fmla="*/ 222188 w 222188"/>
                <a:gd name="connsiteY1" fmla="*/ 498696 h 498696"/>
                <a:gd name="connsiteX0" fmla="*/ 0 w 278280"/>
                <a:gd name="connsiteY0" fmla="*/ 4734 h 500779"/>
                <a:gd name="connsiteX1" fmla="*/ 222188 w 278280"/>
                <a:gd name="connsiteY1" fmla="*/ 500779 h 500779"/>
                <a:gd name="connsiteX0" fmla="*/ 0 w 295677"/>
                <a:gd name="connsiteY0" fmla="*/ 1117 h 497162"/>
                <a:gd name="connsiteX1" fmla="*/ 222188 w 295677"/>
                <a:gd name="connsiteY1" fmla="*/ 497162 h 497162"/>
                <a:gd name="connsiteX0" fmla="*/ 0 w 433310"/>
                <a:gd name="connsiteY0" fmla="*/ 1186 h 484531"/>
                <a:gd name="connsiteX1" fmla="*/ 387288 w 433310"/>
                <a:gd name="connsiteY1" fmla="*/ 484531 h 484531"/>
                <a:gd name="connsiteX0" fmla="*/ 0 w 398290"/>
                <a:gd name="connsiteY0" fmla="*/ 1327 h 484672"/>
                <a:gd name="connsiteX1" fmla="*/ 387288 w 398290"/>
                <a:gd name="connsiteY1" fmla="*/ 484672 h 48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290" h="484672">
                  <a:moveTo>
                    <a:pt x="0" y="1327"/>
                  </a:moveTo>
                  <a:cubicBezTo>
                    <a:pt x="280438" y="-16416"/>
                    <a:pt x="443400" y="143640"/>
                    <a:pt x="387288" y="484672"/>
                  </a:cubicBezTo>
                </a:path>
              </a:pathLst>
            </a:cu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F29317-F842-024C-8D4E-F5851AEA8090}"/>
                </a:ext>
              </a:extLst>
            </p:cNvPr>
            <p:cNvSpPr/>
            <p:nvPr/>
          </p:nvSpPr>
          <p:spPr>
            <a:xfrm flipH="1">
              <a:off x="511897" y="3716478"/>
              <a:ext cx="444653" cy="487688"/>
            </a:xfrm>
            <a:custGeom>
              <a:avLst/>
              <a:gdLst>
                <a:gd name="connsiteX0" fmla="*/ 0 w 527050"/>
                <a:gd name="connsiteY0" fmla="*/ 0 h 466306"/>
                <a:gd name="connsiteX1" fmla="*/ 203200 w 527050"/>
                <a:gd name="connsiteY1" fmla="*/ 460375 h 466306"/>
                <a:gd name="connsiteX2" fmla="*/ 400050 w 527050"/>
                <a:gd name="connsiteY2" fmla="*/ 273050 h 466306"/>
                <a:gd name="connsiteX3" fmla="*/ 527050 w 527050"/>
                <a:gd name="connsiteY3" fmla="*/ 450850 h 466306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527050 w 527050"/>
                <a:gd name="connsiteY2" fmla="*/ 450850 h 450850"/>
                <a:gd name="connsiteX0" fmla="*/ 0 w 331996"/>
                <a:gd name="connsiteY0" fmla="*/ 0 h 447675"/>
                <a:gd name="connsiteX1" fmla="*/ 327025 w 331996"/>
                <a:gd name="connsiteY1" fmla="*/ 63500 h 447675"/>
                <a:gd name="connsiteX2" fmla="*/ 222250 w 331996"/>
                <a:gd name="connsiteY2" fmla="*/ 447675 h 447675"/>
                <a:gd name="connsiteX0" fmla="*/ 0 w 332763"/>
                <a:gd name="connsiteY0" fmla="*/ 0 h 447675"/>
                <a:gd name="connsiteX1" fmla="*/ 327025 w 332763"/>
                <a:gd name="connsiteY1" fmla="*/ 63500 h 447675"/>
                <a:gd name="connsiteX2" fmla="*/ 222250 w 332763"/>
                <a:gd name="connsiteY2" fmla="*/ 447675 h 447675"/>
                <a:gd name="connsiteX0" fmla="*/ 0 w 336074"/>
                <a:gd name="connsiteY0" fmla="*/ 0 h 457200"/>
                <a:gd name="connsiteX1" fmla="*/ 330200 w 336074"/>
                <a:gd name="connsiteY1" fmla="*/ 73025 h 457200"/>
                <a:gd name="connsiteX2" fmla="*/ 225425 w 336074"/>
                <a:gd name="connsiteY2" fmla="*/ 457200 h 457200"/>
                <a:gd name="connsiteX0" fmla="*/ 0 w 336074"/>
                <a:gd name="connsiteY0" fmla="*/ 624 h 457824"/>
                <a:gd name="connsiteX1" fmla="*/ 330200 w 336074"/>
                <a:gd name="connsiteY1" fmla="*/ 73649 h 457824"/>
                <a:gd name="connsiteX2" fmla="*/ 225425 w 336074"/>
                <a:gd name="connsiteY2" fmla="*/ 457824 h 457824"/>
                <a:gd name="connsiteX0" fmla="*/ 0 w 269962"/>
                <a:gd name="connsiteY0" fmla="*/ 55 h 457255"/>
                <a:gd name="connsiteX1" fmla="*/ 260350 w 269962"/>
                <a:gd name="connsiteY1" fmla="*/ 133405 h 457255"/>
                <a:gd name="connsiteX2" fmla="*/ 225425 w 269962"/>
                <a:gd name="connsiteY2" fmla="*/ 457255 h 457255"/>
                <a:gd name="connsiteX0" fmla="*/ 0 w 225425"/>
                <a:gd name="connsiteY0" fmla="*/ 0 h 457200"/>
                <a:gd name="connsiteX1" fmla="*/ 225425 w 225425"/>
                <a:gd name="connsiteY1" fmla="*/ 457200 h 457200"/>
                <a:gd name="connsiteX0" fmla="*/ 0 w 225425"/>
                <a:gd name="connsiteY0" fmla="*/ 0 h 457200"/>
                <a:gd name="connsiteX1" fmla="*/ 107888 w 225425"/>
                <a:gd name="connsiteY1" fmla="*/ 210295 h 457200"/>
                <a:gd name="connsiteX2" fmla="*/ 225425 w 225425"/>
                <a:gd name="connsiteY2" fmla="*/ 457200 h 457200"/>
                <a:gd name="connsiteX0" fmla="*/ 0 w 355538"/>
                <a:gd name="connsiteY0" fmla="*/ 0 h 457200"/>
                <a:gd name="connsiteX1" fmla="*/ 355538 w 355538"/>
                <a:gd name="connsiteY1" fmla="*/ 70595 h 457200"/>
                <a:gd name="connsiteX2" fmla="*/ 225425 w 355538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24877 h 482077"/>
                <a:gd name="connsiteX1" fmla="*/ 355538 w 370282"/>
                <a:gd name="connsiteY1" fmla="*/ 95472 h 482077"/>
                <a:gd name="connsiteX2" fmla="*/ 225425 w 370282"/>
                <a:gd name="connsiteY2" fmla="*/ 482077 h 482077"/>
                <a:gd name="connsiteX0" fmla="*/ 0 w 348057"/>
                <a:gd name="connsiteY0" fmla="*/ 15723 h 511023"/>
                <a:gd name="connsiteX1" fmla="*/ 333313 w 348057"/>
                <a:gd name="connsiteY1" fmla="*/ 124418 h 511023"/>
                <a:gd name="connsiteX2" fmla="*/ 203200 w 348057"/>
                <a:gd name="connsiteY2" fmla="*/ 511023 h 511023"/>
                <a:gd name="connsiteX0" fmla="*/ 0 w 333313"/>
                <a:gd name="connsiteY0" fmla="*/ 15723 h 124418"/>
                <a:gd name="connsiteX1" fmla="*/ 333313 w 333313"/>
                <a:gd name="connsiteY1" fmla="*/ 124418 h 124418"/>
                <a:gd name="connsiteX0" fmla="*/ 0 w 222188"/>
                <a:gd name="connsiteY0" fmla="*/ 2651 h 498696"/>
                <a:gd name="connsiteX1" fmla="*/ 222188 w 222188"/>
                <a:gd name="connsiteY1" fmla="*/ 498696 h 498696"/>
                <a:gd name="connsiteX0" fmla="*/ 0 w 278280"/>
                <a:gd name="connsiteY0" fmla="*/ 4734 h 500779"/>
                <a:gd name="connsiteX1" fmla="*/ 222188 w 278280"/>
                <a:gd name="connsiteY1" fmla="*/ 500779 h 500779"/>
                <a:gd name="connsiteX0" fmla="*/ 0 w 295677"/>
                <a:gd name="connsiteY0" fmla="*/ 1117 h 497162"/>
                <a:gd name="connsiteX1" fmla="*/ 222188 w 295677"/>
                <a:gd name="connsiteY1" fmla="*/ 497162 h 497162"/>
                <a:gd name="connsiteX0" fmla="*/ 0 w 567275"/>
                <a:gd name="connsiteY0" fmla="*/ 1379 h 456149"/>
                <a:gd name="connsiteX1" fmla="*/ 533338 w 567275"/>
                <a:gd name="connsiteY1" fmla="*/ 456149 h 456149"/>
                <a:gd name="connsiteX0" fmla="*/ 0 w 473314"/>
                <a:gd name="connsiteY0" fmla="*/ 1168 h 487688"/>
                <a:gd name="connsiteX1" fmla="*/ 431738 w 473314"/>
                <a:gd name="connsiteY1" fmla="*/ 487688 h 487688"/>
                <a:gd name="connsiteX0" fmla="*/ 0 w 444653"/>
                <a:gd name="connsiteY0" fmla="*/ 1168 h 487688"/>
                <a:gd name="connsiteX1" fmla="*/ 399988 w 444653"/>
                <a:gd name="connsiteY1" fmla="*/ 487688 h 48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653" h="487688">
                  <a:moveTo>
                    <a:pt x="0" y="1168"/>
                  </a:moveTo>
                  <a:cubicBezTo>
                    <a:pt x="280438" y="-16575"/>
                    <a:pt x="554525" y="168881"/>
                    <a:pt x="399988" y="487688"/>
                  </a:cubicBezTo>
                </a:path>
              </a:pathLst>
            </a:cu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D8AC5A52-A6FB-F345-89DE-C3B320CDE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815" y="653620"/>
            <a:ext cx="1078879" cy="1995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C9DBC7-FCF7-3D4B-BE38-88EB778F33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85" y="383766"/>
            <a:ext cx="177921" cy="1575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6499A5-CF8F-8548-848E-852995F5D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25" y="3903249"/>
            <a:ext cx="219355" cy="2064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FB2377F-47FB-3F4D-BF79-149F89FE8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783" y="103184"/>
            <a:ext cx="239353" cy="30135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4D7C7FB-DD60-48BF-B192-B46197359D52}"/>
              </a:ext>
            </a:extLst>
          </p:cNvPr>
          <p:cNvGrpSpPr/>
          <p:nvPr/>
        </p:nvGrpSpPr>
        <p:grpSpPr>
          <a:xfrm>
            <a:off x="6850815" y="4361973"/>
            <a:ext cx="2217274" cy="624140"/>
            <a:chOff x="6850815" y="4361973"/>
            <a:chExt cx="2217274" cy="624140"/>
          </a:xfrm>
        </p:grpSpPr>
        <p:pic>
          <p:nvPicPr>
            <p:cNvPr id="45" name="Picture 6" descr="Programme - ESSAI 2023">
              <a:extLst>
                <a:ext uri="{FF2B5EF4-FFF2-40B4-BE49-F238E27FC236}">
                  <a16:creationId xmlns:a16="http://schemas.microsoft.com/office/drawing/2014/main" id="{E55E08CC-0500-42AE-8960-A2704D3E3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270" y="436197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A063E6-CD62-4170-B51A-58DBB218D563}"/>
                </a:ext>
              </a:extLst>
            </p:cNvPr>
            <p:cNvSpPr txBox="1"/>
            <p:nvPr/>
          </p:nvSpPr>
          <p:spPr>
            <a:xfrm>
              <a:off x="6850815" y="478605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9832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588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Causal versus Probabilistic Inference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1065C6-794D-AA41-A907-C9B68AF0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86" y="931097"/>
            <a:ext cx="6439744" cy="3392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AD05DF-6D03-8345-A49D-DB7FF3A729B5}"/>
              </a:ext>
            </a:extLst>
          </p:cNvPr>
          <p:cNvSpPr/>
          <p:nvPr/>
        </p:nvSpPr>
        <p:spPr>
          <a:xfrm>
            <a:off x="207574" y="4648336"/>
            <a:ext cx="4638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Peters et al. 2017, Fig.1.1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2E4D89-B21D-4C67-9A62-4F7A2FEF03BD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D4654119-E780-4E09-8047-FCAB37A16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0091D9-22A7-45AE-B868-5A9269EE4F02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9533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D4E7C-DD61-4242-BF6C-F2CB7805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05" y="270369"/>
            <a:ext cx="3992050" cy="42936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ED9F-18B2-42C7-B390-365C1236A046}"/>
              </a:ext>
            </a:extLst>
          </p:cNvPr>
          <p:cNvSpPr/>
          <p:nvPr/>
        </p:nvSpPr>
        <p:spPr>
          <a:xfrm>
            <a:off x="217513" y="4877268"/>
            <a:ext cx="73594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Pearl and Mackenzie, The Book of Why, 2017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560EF8-71D6-4B50-A9F4-F41685E8695C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6" name="Picture 6" descr="Programme - ESSAI 2023">
              <a:extLst>
                <a:ext uri="{FF2B5EF4-FFF2-40B4-BE49-F238E27FC236}">
                  <a16:creationId xmlns:a16="http://schemas.microsoft.com/office/drawing/2014/main" id="{E7A97833-0586-4070-A51C-3FD6E759B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73F1FB-8ACC-4A43-9F75-8D0A6799785B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485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588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Pearl Causal Ladder</a:t>
            </a:r>
            <a:b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Level I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0D7E6A4-75B9-F946-87B9-AAAD8411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54191" r="4118" b="29365"/>
          <a:stretch/>
        </p:blipFill>
        <p:spPr bwMode="auto">
          <a:xfrm>
            <a:off x="2307785" y="1408195"/>
            <a:ext cx="4528429" cy="23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D8954FE-449D-4CB9-A014-A00BCFB7FD0C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8AEAE666-F3F6-4E9E-9B37-6306961FC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B5A886-01BE-4D88-ABB6-1EEF7516AFA3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546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nda || Avengers: Infinity War (2018) - Avengers: Infinity War 1 &amp; 2 Fan  Art (43740934) - Fanpop">
            <a:extLst>
              <a:ext uri="{FF2B5EF4-FFF2-40B4-BE49-F238E27FC236}">
                <a16:creationId xmlns:a16="http://schemas.microsoft.com/office/drawing/2014/main" id="{2D48C167-98C8-4F4E-80BD-DFDDDB5683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412" y="515861"/>
            <a:ext cx="4326696" cy="36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anos Avengers Infinity War Snap - Album on Imgur">
            <a:extLst>
              <a:ext uri="{FF2B5EF4-FFF2-40B4-BE49-F238E27FC236}">
                <a16:creationId xmlns:a16="http://schemas.microsoft.com/office/drawing/2014/main" id="{D9B33B54-FC94-4C44-A741-560AA6D863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664390"/>
            <a:ext cx="36195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1F4A405-6F4A-45DB-ACC2-56DC6E5C62F9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18AEC4AC-B8B4-490E-85F9-17904585E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F9161F-531D-4520-9E98-52FC123CC1AD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611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588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Pearl Causal Ladder</a:t>
            </a:r>
            <a:b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Level II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61880F2-2117-3E4B-94FF-B6B4C279E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2" t="34856" r="3478" b="48700"/>
          <a:stretch/>
        </p:blipFill>
        <p:spPr bwMode="auto">
          <a:xfrm>
            <a:off x="2307784" y="1408195"/>
            <a:ext cx="4591319" cy="23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575D16-2089-4AA8-9B94-E8BE34B0BDEA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24E384A3-D4F8-4729-84BE-0CFC070F7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BD15F3-E5E0-47E4-ACAC-9F2A72FF7365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3164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588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Pearl Causal Ladder</a:t>
            </a:r>
            <a:b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Level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12D84-4D68-4D76-80FA-88C4FC60F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4" y="1139270"/>
            <a:ext cx="8399362" cy="27795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51B10E-E64C-49C4-B2CB-556B5F375AFC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1F14254F-CE30-4236-BE09-F86343A85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63D71-23D8-4E31-8762-4BFB06BCE84E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370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948ECE-8D8C-4994-9C1E-2043257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12" y="68746"/>
            <a:ext cx="5076340" cy="47746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DDAE96-9388-46E1-9095-AF347D5BF174}"/>
              </a:ext>
            </a:extLst>
          </p:cNvPr>
          <p:cNvSpPr/>
          <p:nvPr/>
        </p:nvSpPr>
        <p:spPr>
          <a:xfrm>
            <a:off x="217513" y="4877268"/>
            <a:ext cx="73594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Pearl and Mackenzie, The Book of Why, 2017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CF537-95F8-41D8-B13C-28CD37AE91B1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6" name="Picture 6" descr="Programme - ESSAI 2023">
              <a:extLst>
                <a:ext uri="{FF2B5EF4-FFF2-40B4-BE49-F238E27FC236}">
                  <a16:creationId xmlns:a16="http://schemas.microsoft.com/office/drawing/2014/main" id="{AE4CF895-D215-4FDB-BA9D-37C36FEEF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F28C76-A3B4-47FA-A579-D8288E226EB5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028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588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Pearl Causal Ladder</a:t>
            </a:r>
            <a:b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Level III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D3DE56-E2B3-ED4D-9945-C33933D2F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0" t="14932" r="3230" b="66624"/>
          <a:stretch/>
        </p:blipFill>
        <p:spPr bwMode="auto">
          <a:xfrm>
            <a:off x="2307784" y="1408195"/>
            <a:ext cx="4591318" cy="261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A5FE7A-FC67-4D5B-993D-3FF558B6764E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62047CB5-D57E-4D18-AACC-4B0F76A1E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9BCFFF-26A3-495C-A082-E102D59BC502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822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588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Pearl Causal Ladder</a:t>
            </a:r>
            <a:b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Level III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FEC43E-D3C3-4107-B602-D9B698B6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98" y="1212419"/>
            <a:ext cx="8746603" cy="295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EC914-27C0-4B86-B108-AB93BF491E1D}"/>
              </a:ext>
            </a:extLst>
          </p:cNvPr>
          <p:cNvSpPr txBox="1"/>
          <p:nvPr/>
        </p:nvSpPr>
        <p:spPr>
          <a:xfrm>
            <a:off x="2052660" y="4158524"/>
            <a:ext cx="4953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Credit: https://forns.lmu.build/classes/spring-2019/cmsi-498/lecture-5T.html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365661-8B40-43D4-A1D0-C9B93763A765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14164809-34F2-41B3-A1D7-8F8561E83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693408-0990-4BA6-8E59-1D73ACF5BAA7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89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343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545925" y="936350"/>
            <a:ext cx="302700" cy="302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994300" y="396700"/>
            <a:ext cx="302700" cy="302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2155175" y="704746"/>
            <a:ext cx="302700" cy="302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62;p13"/>
          <p:cNvCxnSpPr>
            <a:endCxn id="60" idx="3"/>
          </p:cNvCxnSpPr>
          <p:nvPr/>
        </p:nvCxnSpPr>
        <p:spPr>
          <a:xfrm rot="10800000" flipH="1">
            <a:off x="809129" y="655071"/>
            <a:ext cx="229500" cy="331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63;p13"/>
          <p:cNvCxnSpPr>
            <a:stCxn id="59" idx="6"/>
            <a:endCxn id="61" idx="2"/>
          </p:cNvCxnSpPr>
          <p:nvPr/>
        </p:nvCxnSpPr>
        <p:spPr>
          <a:xfrm flipV="1">
            <a:off x="848625" y="856096"/>
            <a:ext cx="1306550" cy="231604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64;p13"/>
          <p:cNvCxnSpPr>
            <a:stCxn id="59" idx="3"/>
          </p:cNvCxnSpPr>
          <p:nvPr/>
        </p:nvCxnSpPr>
        <p:spPr>
          <a:xfrm flipH="1">
            <a:off x="-52646" y="1194721"/>
            <a:ext cx="642900" cy="212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3"/>
          <p:cNvSpPr/>
          <p:nvPr/>
        </p:nvSpPr>
        <p:spPr>
          <a:xfrm>
            <a:off x="-83250" y="259675"/>
            <a:ext cx="302700" cy="302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3"/>
          <p:cNvCxnSpPr>
            <a:stCxn id="65" idx="5"/>
            <a:endCxn id="59" idx="1"/>
          </p:cNvCxnSpPr>
          <p:nvPr/>
        </p:nvCxnSpPr>
        <p:spPr>
          <a:xfrm>
            <a:off x="175121" y="518046"/>
            <a:ext cx="415200" cy="462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D60884E-EA3D-7C40-97CB-8E01CD53C0BC}"/>
              </a:ext>
            </a:extLst>
          </p:cNvPr>
          <p:cNvSpPr/>
          <p:nvPr/>
        </p:nvSpPr>
        <p:spPr>
          <a:xfrm>
            <a:off x="219450" y="2501024"/>
            <a:ext cx="895880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44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		</a:t>
            </a:r>
            <a:endParaRPr lang="en-GB" sz="2500" dirty="0">
              <a:solidFill>
                <a:schemeClr val="lt1"/>
              </a:solidFill>
              <a:latin typeface="VOLLKORN REGULAR ROMAN" pitchFamily="2" charset="0"/>
              <a:ea typeface="VOLLKORN REGULAR ROMAN" pitchFamily="2" charset="0"/>
              <a:sym typeface="Vollkorn"/>
            </a:endParaRPr>
          </a:p>
          <a:p>
            <a:pPr lvl="0" algn="ctr"/>
            <a:r>
              <a:rPr lang="en-GB" sz="25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sym typeface="Vollkorn"/>
              </a:rPr>
              <a:t>Devendra Singh Dhami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BF4DC-9043-4789-AD51-101411D9EC67}"/>
              </a:ext>
            </a:extLst>
          </p:cNvPr>
          <p:cNvSpPr txBox="1"/>
          <p:nvPr/>
        </p:nvSpPr>
        <p:spPr>
          <a:xfrm>
            <a:off x="1064980" y="936652"/>
            <a:ext cx="773263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</a:rPr>
              <a:t>The Ultimate </a:t>
            </a:r>
          </a:p>
          <a:p>
            <a:pPr algn="ctr"/>
            <a:r>
              <a:rPr lang="en-US" sz="44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</a:rPr>
              <a:t>     Hitchhiker’s Introduction to Causality for ML</a:t>
            </a:r>
          </a:p>
        </p:txBody>
      </p:sp>
      <p:pic>
        <p:nvPicPr>
          <p:cNvPr id="10" name="Picture 2" descr="How to use The Hitchhiker's Guide To The Galaxy in everyday conversation |  Vogue India">
            <a:extLst>
              <a:ext uri="{FF2B5EF4-FFF2-40B4-BE49-F238E27FC236}">
                <a16:creationId xmlns:a16="http://schemas.microsoft.com/office/drawing/2014/main" id="{13BCEE5F-70EB-49D4-835D-85083F55E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04" y="3697634"/>
            <a:ext cx="1156727" cy="65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object 39">
            <a:extLst>
              <a:ext uri="{FF2B5EF4-FFF2-40B4-BE49-F238E27FC236}">
                <a16:creationId xmlns:a16="http://schemas.microsoft.com/office/drawing/2014/main" id="{FE71CFCC-CD65-40A0-A5CE-B8367B4A7DC7}"/>
              </a:ext>
            </a:extLst>
          </p:cNvPr>
          <p:cNvPicPr/>
          <p:nvPr/>
        </p:nvPicPr>
        <p:blipFill>
          <a:blip r:embed="rId4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25" y="1021247"/>
            <a:ext cx="1628172" cy="36635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1CA5D63-3BAB-4C69-962C-01CFC1C20F95}"/>
              </a:ext>
            </a:extLst>
          </p:cNvPr>
          <p:cNvGrpSpPr/>
          <p:nvPr/>
        </p:nvGrpSpPr>
        <p:grpSpPr>
          <a:xfrm>
            <a:off x="6850815" y="4361973"/>
            <a:ext cx="2217274" cy="624140"/>
            <a:chOff x="6850815" y="4361973"/>
            <a:chExt cx="2217274" cy="624140"/>
          </a:xfrm>
        </p:grpSpPr>
        <p:pic>
          <p:nvPicPr>
            <p:cNvPr id="26" name="Picture 6" descr="Programme - ESSAI 2023">
              <a:extLst>
                <a:ext uri="{FF2B5EF4-FFF2-40B4-BE49-F238E27FC236}">
                  <a16:creationId xmlns:a16="http://schemas.microsoft.com/office/drawing/2014/main" id="{D289FC20-FECA-406D-B7E4-81FFC1503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270" y="436197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86ACE0-44E6-460D-9AA2-9C5044B332DD}"/>
                </a:ext>
              </a:extLst>
            </p:cNvPr>
            <p:cNvSpPr txBox="1"/>
            <p:nvPr/>
          </p:nvSpPr>
          <p:spPr>
            <a:xfrm>
              <a:off x="6850815" y="478605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3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48057A2-E0FE-4DF3-976D-99C3F7A0E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7" y="563372"/>
            <a:ext cx="7157258" cy="385445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15C8A44-0BD4-4891-9594-AE475DC294A8}"/>
              </a:ext>
            </a:extLst>
          </p:cNvPr>
          <p:cNvGrpSpPr/>
          <p:nvPr/>
        </p:nvGrpSpPr>
        <p:grpSpPr>
          <a:xfrm>
            <a:off x="6866168" y="4515804"/>
            <a:ext cx="2217274" cy="624140"/>
            <a:chOff x="7036231" y="4526593"/>
            <a:chExt cx="2217274" cy="624140"/>
          </a:xfrm>
        </p:grpSpPr>
        <p:pic>
          <p:nvPicPr>
            <p:cNvPr id="45" name="Picture 6" descr="Programme - ESSAI 2023">
              <a:extLst>
                <a:ext uri="{FF2B5EF4-FFF2-40B4-BE49-F238E27FC236}">
                  <a16:creationId xmlns:a16="http://schemas.microsoft.com/office/drawing/2014/main" id="{8C886316-265D-4983-A382-045625D5C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353BBEC-9BD9-4A08-A00D-6BA7B4431A62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A494BED-AF37-487F-BDD2-BF18B16B6FA0}"/>
              </a:ext>
            </a:extLst>
          </p:cNvPr>
          <p:cNvSpPr/>
          <p:nvPr/>
        </p:nvSpPr>
        <p:spPr>
          <a:xfrm>
            <a:off x="201394" y="70589"/>
            <a:ext cx="588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Pearl’s Hierarchy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28531"/>
            <a:ext cx="588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Structural Causal Model (SCM)</a:t>
            </a:r>
            <a:b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D9737-02EE-AB4C-995B-8758DBE55E5D}"/>
              </a:ext>
            </a:extLst>
          </p:cNvPr>
          <p:cNvSpPr txBox="1"/>
          <p:nvPr/>
        </p:nvSpPr>
        <p:spPr>
          <a:xfrm>
            <a:off x="619636" y="1091195"/>
            <a:ext cx="82957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VOLLKORN REGULAR ROMAN" pitchFamily="2" charset="0"/>
                <a:ea typeface="VOLLKORN REGULAR ROMAN" pitchFamily="2" charset="0"/>
              </a:rPr>
              <a:t>A structural causal model          (or data generating model) is a tuple                                      , where</a:t>
            </a:r>
          </a:p>
          <a:p>
            <a:endParaRPr lang="en-GB" sz="1600" dirty="0">
              <a:latin typeface="VOLLKORN REGULAR ROMAN" pitchFamily="2" charset="0"/>
              <a:ea typeface="VOLLKORN REGULAR ROMAN" pitchFamily="2" charset="0"/>
            </a:endParaRPr>
          </a:p>
          <a:p>
            <a:r>
              <a:rPr lang="en-GB" sz="1600" dirty="0">
                <a:latin typeface="VOLLKORN REGULAR ROMAN" pitchFamily="2" charset="0"/>
                <a:ea typeface="VOLLKORN REGULAR ROMAN" pitchFamily="2" charset="0"/>
              </a:rPr>
              <a:t>     are endogenous variables</a:t>
            </a:r>
          </a:p>
          <a:p>
            <a:endParaRPr lang="en-GB" sz="1600" dirty="0">
              <a:latin typeface="VOLLKORN REGULAR ROMAN" pitchFamily="2" charset="0"/>
              <a:ea typeface="VOLLKORN REGULAR ROMAN" pitchFamily="2" charset="0"/>
            </a:endParaRPr>
          </a:p>
          <a:p>
            <a:r>
              <a:rPr lang="en-GB" sz="1600" dirty="0">
                <a:latin typeface="VOLLKORN REGULAR ROMAN" pitchFamily="2" charset="0"/>
                <a:ea typeface="VOLLKORN REGULAR ROMAN" pitchFamily="2" charset="0"/>
              </a:rPr>
              <a:t>     are exogenous variables</a:t>
            </a:r>
          </a:p>
          <a:p>
            <a:endParaRPr lang="en-GB" sz="1600" dirty="0">
              <a:latin typeface="VOLLKORN REGULAR ROMAN" pitchFamily="2" charset="0"/>
              <a:ea typeface="VOLLKORN REGULAR ROMAN" pitchFamily="2" charset="0"/>
            </a:endParaRPr>
          </a:p>
          <a:p>
            <a:r>
              <a:rPr lang="en-GB" sz="1600" dirty="0">
                <a:latin typeface="VOLLKORN REGULAR ROMAN" pitchFamily="2" charset="0"/>
                <a:ea typeface="VOLLKORN REGULAR ROMAN" pitchFamily="2" charset="0"/>
              </a:rPr>
              <a:t>     are functions determining V i.e., </a:t>
            </a:r>
          </a:p>
          <a:p>
            <a:endParaRPr lang="en-GB" sz="1600" dirty="0">
              <a:latin typeface="VOLLKORN REGULAR ROMAN" pitchFamily="2" charset="0"/>
              <a:ea typeface="VOLLKORN REGULAR ROMAN" pitchFamily="2" charset="0"/>
            </a:endParaRPr>
          </a:p>
          <a:p>
            <a:endParaRPr lang="en-GB" sz="1600" dirty="0">
              <a:latin typeface="VOLLKORN REGULAR ROMAN" pitchFamily="2" charset="0"/>
              <a:ea typeface="VOLLKORN REGULAR ROMAN" pitchFamily="2" charset="0"/>
            </a:endParaRPr>
          </a:p>
          <a:p>
            <a:r>
              <a:rPr lang="en-GB" sz="1600" dirty="0">
                <a:latin typeface="VOLLKORN REGULAR ROMAN" pitchFamily="2" charset="0"/>
                <a:ea typeface="VOLLKORN REGULAR ROMAN" pitchFamily="2" charset="0"/>
              </a:rPr>
              <a:t>      is the probability distribution over U.</a:t>
            </a:r>
          </a:p>
          <a:p>
            <a:endParaRPr lang="en-GB" sz="1600" dirty="0">
              <a:latin typeface="VOLLKORN REGULAR ROMAN" pitchFamily="2" charset="0"/>
              <a:ea typeface="VOLLKORN REGULAR ROMAN" pitchFamily="2" charset="0"/>
            </a:endParaRPr>
          </a:p>
          <a:p>
            <a:endParaRPr lang="en-GB" sz="1600" dirty="0">
              <a:latin typeface="VOLLKORN REGULAR ROMAN" pitchFamily="2" charset="0"/>
              <a:ea typeface="VOLLKORN REGULAR ROMAN" pitchFamily="2" charset="0"/>
            </a:endParaRPr>
          </a:p>
          <a:p>
            <a:r>
              <a:rPr lang="en-GB" sz="1600" dirty="0">
                <a:latin typeface="VOLLKORN REGULAR ROMAN" pitchFamily="2" charset="0"/>
                <a:ea typeface="VOLLKORN REGULAR ROMAN" pitchFamily="2" charset="0"/>
              </a:rPr>
              <a:t>Assumption:           is recursive i.e., there are no feedback (cyclic) mechanisms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62CB1F-84C1-5742-AD43-915D17CC8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862" y="1137536"/>
            <a:ext cx="303664" cy="2125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BAEF8-09A0-3442-BAA7-1C4D3CAD7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74" y="1129069"/>
            <a:ext cx="1490133" cy="2530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1FE9B6-408E-8946-8006-DC2815C34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6" y="1589834"/>
            <a:ext cx="251613" cy="2180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687A77-D9D4-2744-8FB7-ECE41D527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36" y="2134916"/>
            <a:ext cx="251613" cy="2180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EC3190-83C6-D54B-A2D4-0BCFEE595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36" y="2571750"/>
            <a:ext cx="251614" cy="2264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92BD2B-5018-E344-A0F0-3A488FCE9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453" y="3316518"/>
            <a:ext cx="385807" cy="26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D122A2-2F6A-544E-9C54-CABA350C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29" y="4070183"/>
            <a:ext cx="303664" cy="2125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EF37AF-31A3-6F43-82A4-C4EFFC9F5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6092" y="2560607"/>
            <a:ext cx="1679575" cy="2551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99E9258-7899-4D49-81BE-90BBB6BF73DF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13" name="Picture 6" descr="Programme - ESSAI 2023">
              <a:extLst>
                <a:ext uri="{FF2B5EF4-FFF2-40B4-BE49-F238E27FC236}">
                  <a16:creationId xmlns:a16="http://schemas.microsoft.com/office/drawing/2014/main" id="{97C397CF-C976-4CF0-BA05-EA760A966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B2DEF8-7C0D-415E-8A3E-AADA953CD53D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515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588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The Causal Graph</a:t>
            </a:r>
            <a:b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An induced property of the SCM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456334-D84A-5248-87BA-5580DA4E30F9}"/>
              </a:ext>
            </a:extLst>
          </p:cNvPr>
          <p:cNvSpPr/>
          <p:nvPr/>
        </p:nvSpPr>
        <p:spPr>
          <a:xfrm>
            <a:off x="321929" y="1735667"/>
            <a:ext cx="3589671" cy="13268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65F082-138C-B245-ADC2-CC88A656EA34}"/>
              </a:ext>
            </a:extLst>
          </p:cNvPr>
          <p:cNvGrpSpPr/>
          <p:nvPr/>
        </p:nvGrpSpPr>
        <p:grpSpPr>
          <a:xfrm>
            <a:off x="4733689" y="1217284"/>
            <a:ext cx="4061470" cy="2739398"/>
            <a:chOff x="1739504" y="714547"/>
            <a:chExt cx="5229893" cy="3527482"/>
          </a:xfrm>
        </p:grpSpPr>
        <p:grpSp>
          <p:nvGrpSpPr>
            <p:cNvPr id="5" name="object 13">
              <a:extLst>
                <a:ext uri="{FF2B5EF4-FFF2-40B4-BE49-F238E27FC236}">
                  <a16:creationId xmlns:a16="http://schemas.microsoft.com/office/drawing/2014/main" id="{9B42008F-751E-4B46-8B69-F9BDC43C0B55}"/>
                </a:ext>
              </a:extLst>
            </p:cNvPr>
            <p:cNvGrpSpPr/>
            <p:nvPr/>
          </p:nvGrpSpPr>
          <p:grpSpPr>
            <a:xfrm>
              <a:off x="2087655" y="798049"/>
              <a:ext cx="4632325" cy="2667635"/>
              <a:chOff x="12473703" y="3955484"/>
              <a:chExt cx="4632325" cy="2667635"/>
            </a:xfrm>
          </p:grpSpPr>
          <p:sp>
            <p:nvSpPr>
              <p:cNvPr id="8" name="object 14">
                <a:extLst>
                  <a:ext uri="{FF2B5EF4-FFF2-40B4-BE49-F238E27FC236}">
                    <a16:creationId xmlns:a16="http://schemas.microsoft.com/office/drawing/2014/main" id="{AE4510E0-7568-4848-AEB2-C6F0F5B729F2}"/>
                  </a:ext>
                </a:extLst>
              </p:cNvPr>
              <p:cNvSpPr/>
              <p:nvPr/>
            </p:nvSpPr>
            <p:spPr>
              <a:xfrm>
                <a:off x="16152755" y="5669642"/>
                <a:ext cx="942340" cy="942975"/>
              </a:xfrm>
              <a:custGeom>
                <a:avLst/>
                <a:gdLst/>
                <a:ahLst/>
                <a:cxnLst/>
                <a:rect l="l" t="t" r="r" b="b"/>
                <a:pathLst>
                  <a:path w="942340" h="942975">
                    <a:moveTo>
                      <a:pt x="804317" y="138006"/>
                    </a:moveTo>
                    <a:lnTo>
                      <a:pt x="836666" y="173792"/>
                    </a:lnTo>
                    <a:lnTo>
                      <a:pt x="864702" y="211923"/>
                    </a:lnTo>
                    <a:lnTo>
                      <a:pt x="888424" y="252064"/>
                    </a:lnTo>
                    <a:lnTo>
                      <a:pt x="907834" y="293879"/>
                    </a:lnTo>
                    <a:lnTo>
                      <a:pt x="922930" y="337034"/>
                    </a:lnTo>
                    <a:lnTo>
                      <a:pt x="933713" y="381195"/>
                    </a:lnTo>
                    <a:lnTo>
                      <a:pt x="940183" y="426025"/>
                    </a:lnTo>
                    <a:lnTo>
                      <a:pt x="942340" y="471191"/>
                    </a:lnTo>
                    <a:lnTo>
                      <a:pt x="940183" y="516356"/>
                    </a:lnTo>
                    <a:lnTo>
                      <a:pt x="933713" y="561186"/>
                    </a:lnTo>
                    <a:lnTo>
                      <a:pt x="922930" y="605347"/>
                    </a:lnTo>
                    <a:lnTo>
                      <a:pt x="907834" y="648502"/>
                    </a:lnTo>
                    <a:lnTo>
                      <a:pt x="888424" y="690318"/>
                    </a:lnTo>
                    <a:lnTo>
                      <a:pt x="864702" y="730458"/>
                    </a:lnTo>
                    <a:lnTo>
                      <a:pt x="836666" y="768589"/>
                    </a:lnTo>
                    <a:lnTo>
                      <a:pt x="804317" y="804375"/>
                    </a:lnTo>
                    <a:lnTo>
                      <a:pt x="768527" y="836720"/>
                    </a:lnTo>
                    <a:lnTo>
                      <a:pt x="730394" y="864753"/>
                    </a:lnTo>
                    <a:lnTo>
                      <a:pt x="690252" y="888473"/>
                    </a:lnTo>
                    <a:lnTo>
                      <a:pt x="648435" y="907880"/>
                    </a:lnTo>
                    <a:lnTo>
                      <a:pt x="605280" y="922974"/>
                    </a:lnTo>
                    <a:lnTo>
                      <a:pt x="561120" y="933756"/>
                    </a:lnTo>
                    <a:lnTo>
                      <a:pt x="516292" y="940225"/>
                    </a:lnTo>
                    <a:lnTo>
                      <a:pt x="471130" y="942382"/>
                    </a:lnTo>
                    <a:lnTo>
                      <a:pt x="425969" y="940225"/>
                    </a:lnTo>
                    <a:lnTo>
                      <a:pt x="381145" y="933756"/>
                    </a:lnTo>
                    <a:lnTo>
                      <a:pt x="336992" y="922974"/>
                    </a:lnTo>
                    <a:lnTo>
                      <a:pt x="293845" y="907880"/>
                    </a:lnTo>
                    <a:lnTo>
                      <a:pt x="252039" y="888473"/>
                    </a:lnTo>
                    <a:lnTo>
                      <a:pt x="211911" y="864753"/>
                    </a:lnTo>
                    <a:lnTo>
                      <a:pt x="173793" y="836720"/>
                    </a:lnTo>
                    <a:lnTo>
                      <a:pt x="138022" y="804375"/>
                    </a:lnTo>
                    <a:lnTo>
                      <a:pt x="105673" y="768589"/>
                    </a:lnTo>
                    <a:lnTo>
                      <a:pt x="77637" y="730458"/>
                    </a:lnTo>
                    <a:lnTo>
                      <a:pt x="53915" y="690318"/>
                    </a:lnTo>
                    <a:lnTo>
                      <a:pt x="34505" y="648502"/>
                    </a:lnTo>
                    <a:lnTo>
                      <a:pt x="19409" y="605347"/>
                    </a:lnTo>
                    <a:lnTo>
                      <a:pt x="8626" y="561186"/>
                    </a:lnTo>
                    <a:lnTo>
                      <a:pt x="2156" y="516356"/>
                    </a:lnTo>
                    <a:lnTo>
                      <a:pt x="0" y="471191"/>
                    </a:lnTo>
                    <a:lnTo>
                      <a:pt x="2156" y="426025"/>
                    </a:lnTo>
                    <a:lnTo>
                      <a:pt x="8626" y="381195"/>
                    </a:lnTo>
                    <a:lnTo>
                      <a:pt x="19409" y="337034"/>
                    </a:lnTo>
                    <a:lnTo>
                      <a:pt x="34505" y="293879"/>
                    </a:lnTo>
                    <a:lnTo>
                      <a:pt x="53915" y="252064"/>
                    </a:lnTo>
                    <a:lnTo>
                      <a:pt x="77637" y="211923"/>
                    </a:lnTo>
                    <a:lnTo>
                      <a:pt x="105673" y="173792"/>
                    </a:lnTo>
                    <a:lnTo>
                      <a:pt x="138022" y="138006"/>
                    </a:lnTo>
                    <a:lnTo>
                      <a:pt x="173793" y="105661"/>
                    </a:lnTo>
                    <a:lnTo>
                      <a:pt x="211911" y="77628"/>
                    </a:lnTo>
                    <a:lnTo>
                      <a:pt x="252039" y="53908"/>
                    </a:lnTo>
                    <a:lnTo>
                      <a:pt x="293845" y="34501"/>
                    </a:lnTo>
                    <a:lnTo>
                      <a:pt x="336992" y="19407"/>
                    </a:lnTo>
                    <a:lnTo>
                      <a:pt x="381145" y="8625"/>
                    </a:lnTo>
                    <a:lnTo>
                      <a:pt x="425969" y="2156"/>
                    </a:lnTo>
                    <a:lnTo>
                      <a:pt x="471130" y="0"/>
                    </a:lnTo>
                    <a:lnTo>
                      <a:pt x="516292" y="2156"/>
                    </a:lnTo>
                    <a:lnTo>
                      <a:pt x="561120" y="8625"/>
                    </a:lnTo>
                    <a:lnTo>
                      <a:pt x="605280" y="19407"/>
                    </a:lnTo>
                    <a:lnTo>
                      <a:pt x="648435" y="34501"/>
                    </a:lnTo>
                    <a:lnTo>
                      <a:pt x="690252" y="53908"/>
                    </a:lnTo>
                    <a:lnTo>
                      <a:pt x="730394" y="77628"/>
                    </a:lnTo>
                    <a:lnTo>
                      <a:pt x="768527" y="105661"/>
                    </a:lnTo>
                    <a:lnTo>
                      <a:pt x="804317" y="138006"/>
                    </a:lnTo>
                    <a:close/>
                  </a:path>
                </a:pathLst>
              </a:custGeom>
              <a:ln w="209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15">
                <a:extLst>
                  <a:ext uri="{FF2B5EF4-FFF2-40B4-BE49-F238E27FC236}">
                    <a16:creationId xmlns:a16="http://schemas.microsoft.com/office/drawing/2014/main" id="{6D8F0DB1-FE39-7046-B259-6D866B897636}"/>
                  </a:ext>
                </a:extLst>
              </p:cNvPr>
              <p:cNvSpPr/>
              <p:nvPr/>
            </p:nvSpPr>
            <p:spPr>
              <a:xfrm>
                <a:off x="15454188" y="4361743"/>
                <a:ext cx="1279525" cy="1120140"/>
              </a:xfrm>
              <a:custGeom>
                <a:avLst/>
                <a:gdLst/>
                <a:ahLst/>
                <a:cxnLst/>
                <a:rect l="l" t="t" r="r" b="b"/>
                <a:pathLst>
                  <a:path w="1279525" h="1120139">
                    <a:moveTo>
                      <a:pt x="1276819" y="1119555"/>
                    </a:moveTo>
                    <a:lnTo>
                      <a:pt x="1278704" y="1093451"/>
                    </a:lnTo>
                    <a:lnTo>
                      <a:pt x="1279148" y="1041105"/>
                    </a:lnTo>
                    <a:lnTo>
                      <a:pt x="1278115" y="990042"/>
                    </a:lnTo>
                    <a:lnTo>
                      <a:pt x="1275606" y="940263"/>
                    </a:lnTo>
                    <a:lnTo>
                      <a:pt x="1271621" y="891768"/>
                    </a:lnTo>
                    <a:lnTo>
                      <a:pt x="1266159" y="844556"/>
                    </a:lnTo>
                    <a:lnTo>
                      <a:pt x="1259221" y="798629"/>
                    </a:lnTo>
                    <a:lnTo>
                      <a:pt x="1250807" y="753985"/>
                    </a:lnTo>
                    <a:lnTo>
                      <a:pt x="1240917" y="710626"/>
                    </a:lnTo>
                    <a:lnTo>
                      <a:pt x="1229550" y="668550"/>
                    </a:lnTo>
                    <a:lnTo>
                      <a:pt x="1216707" y="627758"/>
                    </a:lnTo>
                    <a:lnTo>
                      <a:pt x="1202388" y="588250"/>
                    </a:lnTo>
                    <a:lnTo>
                      <a:pt x="1186592" y="550025"/>
                    </a:lnTo>
                    <a:lnTo>
                      <a:pt x="1169320" y="513085"/>
                    </a:lnTo>
                    <a:lnTo>
                      <a:pt x="1150571" y="477428"/>
                    </a:lnTo>
                    <a:lnTo>
                      <a:pt x="1130347" y="443056"/>
                    </a:lnTo>
                    <a:lnTo>
                      <a:pt x="1108645" y="409967"/>
                    </a:lnTo>
                    <a:lnTo>
                      <a:pt x="1085468" y="378162"/>
                    </a:lnTo>
                    <a:lnTo>
                      <a:pt x="1060814" y="347641"/>
                    </a:lnTo>
                    <a:lnTo>
                      <a:pt x="1034683" y="318403"/>
                    </a:lnTo>
                    <a:lnTo>
                      <a:pt x="1007077" y="290450"/>
                    </a:lnTo>
                    <a:lnTo>
                      <a:pt x="977993" y="263780"/>
                    </a:lnTo>
                    <a:lnTo>
                      <a:pt x="947434" y="238395"/>
                    </a:lnTo>
                    <a:lnTo>
                      <a:pt x="915397" y="214293"/>
                    </a:lnTo>
                    <a:lnTo>
                      <a:pt x="881885" y="191475"/>
                    </a:lnTo>
                    <a:lnTo>
                      <a:pt x="846896" y="169941"/>
                    </a:lnTo>
                    <a:lnTo>
                      <a:pt x="810430" y="149690"/>
                    </a:lnTo>
                    <a:lnTo>
                      <a:pt x="772488" y="130724"/>
                    </a:lnTo>
                    <a:lnTo>
                      <a:pt x="733070" y="113041"/>
                    </a:lnTo>
                    <a:lnTo>
                      <a:pt x="692175" y="96643"/>
                    </a:lnTo>
                    <a:lnTo>
                      <a:pt x="649804" y="81528"/>
                    </a:lnTo>
                    <a:lnTo>
                      <a:pt x="605956" y="67697"/>
                    </a:lnTo>
                    <a:lnTo>
                      <a:pt x="560631" y="55150"/>
                    </a:lnTo>
                    <a:lnTo>
                      <a:pt x="513830" y="43887"/>
                    </a:lnTo>
                    <a:lnTo>
                      <a:pt x="465553" y="33907"/>
                    </a:lnTo>
                    <a:lnTo>
                      <a:pt x="415799" y="25212"/>
                    </a:lnTo>
                    <a:lnTo>
                      <a:pt x="364568" y="17800"/>
                    </a:lnTo>
                    <a:lnTo>
                      <a:pt x="311861" y="11672"/>
                    </a:lnTo>
                    <a:lnTo>
                      <a:pt x="257677" y="6828"/>
                    </a:lnTo>
                    <a:lnTo>
                      <a:pt x="202017" y="3268"/>
                    </a:lnTo>
                    <a:lnTo>
                      <a:pt x="144880" y="992"/>
                    </a:lnTo>
                    <a:lnTo>
                      <a:pt x="86267" y="0"/>
                    </a:lnTo>
                    <a:lnTo>
                      <a:pt x="26177" y="291"/>
                    </a:lnTo>
                    <a:lnTo>
                      <a:pt x="0" y="1568"/>
                    </a:lnTo>
                  </a:path>
                </a:pathLst>
              </a:custGeom>
              <a:ln w="52354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6">
                <a:extLst>
                  <a:ext uri="{FF2B5EF4-FFF2-40B4-BE49-F238E27FC236}">
                    <a16:creationId xmlns:a16="http://schemas.microsoft.com/office/drawing/2014/main" id="{2A2FDEC7-9672-874D-9386-F65869F37862}"/>
                  </a:ext>
                </a:extLst>
              </p:cNvPr>
              <p:cNvSpPr/>
              <p:nvPr/>
            </p:nvSpPr>
            <p:spPr>
              <a:xfrm>
                <a:off x="15266962" y="4255369"/>
                <a:ext cx="1572895" cy="1412875"/>
              </a:xfrm>
              <a:custGeom>
                <a:avLst/>
                <a:gdLst/>
                <a:ahLst/>
                <a:cxnLst/>
                <a:rect l="l" t="t" r="r" b="b"/>
                <a:pathLst>
                  <a:path w="1572894" h="1412875">
                    <a:moveTo>
                      <a:pt x="218630" y="213347"/>
                    </a:moveTo>
                    <a:lnTo>
                      <a:pt x="208165" y="0"/>
                    </a:lnTo>
                    <a:lnTo>
                      <a:pt x="0" y="117106"/>
                    </a:lnTo>
                    <a:lnTo>
                      <a:pt x="218630" y="213347"/>
                    </a:lnTo>
                    <a:close/>
                  </a:path>
                  <a:path w="1572894" h="1412875">
                    <a:moveTo>
                      <a:pt x="1572412" y="1207554"/>
                    </a:moveTo>
                    <a:lnTo>
                      <a:pt x="1359433" y="1192110"/>
                    </a:lnTo>
                    <a:lnTo>
                      <a:pt x="1450428" y="1412875"/>
                    </a:lnTo>
                    <a:lnTo>
                      <a:pt x="1572412" y="120755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7">
                <a:extLst>
                  <a:ext uri="{FF2B5EF4-FFF2-40B4-BE49-F238E27FC236}">
                    <a16:creationId xmlns:a16="http://schemas.microsoft.com/office/drawing/2014/main" id="{BB80D60C-C813-7D41-82BA-99092E7E352B}"/>
                  </a:ext>
                </a:extLst>
              </p:cNvPr>
              <p:cNvSpPr/>
              <p:nvPr/>
            </p:nvSpPr>
            <p:spPr>
              <a:xfrm>
                <a:off x="12484174" y="5669630"/>
                <a:ext cx="942975" cy="942975"/>
              </a:xfrm>
              <a:custGeom>
                <a:avLst/>
                <a:gdLst/>
                <a:ahLst/>
                <a:cxnLst/>
                <a:rect l="l" t="t" r="r" b="b"/>
                <a:pathLst>
                  <a:path w="942975" h="942975">
                    <a:moveTo>
                      <a:pt x="804425" y="138003"/>
                    </a:moveTo>
                    <a:lnTo>
                      <a:pt x="836764" y="173790"/>
                    </a:lnTo>
                    <a:lnTo>
                      <a:pt x="864792" y="211921"/>
                    </a:lnTo>
                    <a:lnTo>
                      <a:pt x="888507" y="252062"/>
                    </a:lnTo>
                    <a:lnTo>
                      <a:pt x="907910" y="293877"/>
                    </a:lnTo>
                    <a:lnTo>
                      <a:pt x="923002" y="337032"/>
                    </a:lnTo>
                    <a:lnTo>
                      <a:pt x="933782" y="381192"/>
                    </a:lnTo>
                    <a:lnTo>
                      <a:pt x="940249" y="426022"/>
                    </a:lnTo>
                    <a:lnTo>
                      <a:pt x="942405" y="471187"/>
                    </a:lnTo>
                    <a:lnTo>
                      <a:pt x="940249" y="516351"/>
                    </a:lnTo>
                    <a:lnTo>
                      <a:pt x="933782" y="561181"/>
                    </a:lnTo>
                    <a:lnTo>
                      <a:pt x="923002" y="605341"/>
                    </a:lnTo>
                    <a:lnTo>
                      <a:pt x="907910" y="648496"/>
                    </a:lnTo>
                    <a:lnTo>
                      <a:pt x="888507" y="690312"/>
                    </a:lnTo>
                    <a:lnTo>
                      <a:pt x="864792" y="730452"/>
                    </a:lnTo>
                    <a:lnTo>
                      <a:pt x="836764" y="768584"/>
                    </a:lnTo>
                    <a:lnTo>
                      <a:pt x="804425" y="804370"/>
                    </a:lnTo>
                    <a:lnTo>
                      <a:pt x="768628" y="836717"/>
                    </a:lnTo>
                    <a:lnTo>
                      <a:pt x="730488" y="864750"/>
                    </a:lnTo>
                    <a:lnTo>
                      <a:pt x="690340" y="888471"/>
                    </a:lnTo>
                    <a:lnTo>
                      <a:pt x="648519" y="907879"/>
                    </a:lnTo>
                    <a:lnTo>
                      <a:pt x="605360" y="922974"/>
                    </a:lnTo>
                    <a:lnTo>
                      <a:pt x="561197" y="933756"/>
                    </a:lnTo>
                    <a:lnTo>
                      <a:pt x="516367" y="940225"/>
                    </a:lnTo>
                    <a:lnTo>
                      <a:pt x="471202" y="942382"/>
                    </a:lnTo>
                    <a:lnTo>
                      <a:pt x="426039" y="940225"/>
                    </a:lnTo>
                    <a:lnTo>
                      <a:pt x="381212" y="933756"/>
                    </a:lnTo>
                    <a:lnTo>
                      <a:pt x="337056" y="922974"/>
                    </a:lnTo>
                    <a:lnTo>
                      <a:pt x="293906" y="907879"/>
                    </a:lnTo>
                    <a:lnTo>
                      <a:pt x="252096" y="888471"/>
                    </a:lnTo>
                    <a:lnTo>
                      <a:pt x="211962" y="864750"/>
                    </a:lnTo>
                    <a:lnTo>
                      <a:pt x="173837" y="836717"/>
                    </a:lnTo>
                    <a:lnTo>
                      <a:pt x="138058" y="804370"/>
                    </a:lnTo>
                    <a:lnTo>
                      <a:pt x="105701" y="768584"/>
                    </a:lnTo>
                    <a:lnTo>
                      <a:pt x="77657" y="730452"/>
                    </a:lnTo>
                    <a:lnTo>
                      <a:pt x="53929" y="690312"/>
                    </a:lnTo>
                    <a:lnTo>
                      <a:pt x="34514" y="648496"/>
                    </a:lnTo>
                    <a:lnTo>
                      <a:pt x="19414" y="605341"/>
                    </a:lnTo>
                    <a:lnTo>
                      <a:pt x="8628" y="561181"/>
                    </a:lnTo>
                    <a:lnTo>
                      <a:pt x="2157" y="516351"/>
                    </a:lnTo>
                    <a:lnTo>
                      <a:pt x="0" y="471187"/>
                    </a:lnTo>
                    <a:lnTo>
                      <a:pt x="2157" y="426022"/>
                    </a:lnTo>
                    <a:lnTo>
                      <a:pt x="8628" y="381192"/>
                    </a:lnTo>
                    <a:lnTo>
                      <a:pt x="19414" y="337032"/>
                    </a:lnTo>
                    <a:lnTo>
                      <a:pt x="34514" y="293877"/>
                    </a:lnTo>
                    <a:lnTo>
                      <a:pt x="53929" y="252062"/>
                    </a:lnTo>
                    <a:lnTo>
                      <a:pt x="77657" y="211921"/>
                    </a:lnTo>
                    <a:lnTo>
                      <a:pt x="105701" y="173790"/>
                    </a:lnTo>
                    <a:lnTo>
                      <a:pt x="138058" y="138003"/>
                    </a:lnTo>
                    <a:lnTo>
                      <a:pt x="173837" y="105659"/>
                    </a:lnTo>
                    <a:lnTo>
                      <a:pt x="211962" y="77627"/>
                    </a:lnTo>
                    <a:lnTo>
                      <a:pt x="252096" y="53907"/>
                    </a:lnTo>
                    <a:lnTo>
                      <a:pt x="293906" y="34500"/>
                    </a:lnTo>
                    <a:lnTo>
                      <a:pt x="337056" y="19406"/>
                    </a:lnTo>
                    <a:lnTo>
                      <a:pt x="381212" y="8625"/>
                    </a:lnTo>
                    <a:lnTo>
                      <a:pt x="426039" y="2156"/>
                    </a:lnTo>
                    <a:lnTo>
                      <a:pt x="471202" y="0"/>
                    </a:lnTo>
                    <a:lnTo>
                      <a:pt x="516367" y="2156"/>
                    </a:lnTo>
                    <a:lnTo>
                      <a:pt x="561197" y="8625"/>
                    </a:lnTo>
                    <a:lnTo>
                      <a:pt x="605360" y="19406"/>
                    </a:lnTo>
                    <a:lnTo>
                      <a:pt x="648519" y="34500"/>
                    </a:lnTo>
                    <a:lnTo>
                      <a:pt x="690340" y="53907"/>
                    </a:lnTo>
                    <a:lnTo>
                      <a:pt x="730488" y="77627"/>
                    </a:lnTo>
                    <a:lnTo>
                      <a:pt x="768628" y="105659"/>
                    </a:lnTo>
                    <a:lnTo>
                      <a:pt x="804425" y="138003"/>
                    </a:lnTo>
                    <a:close/>
                  </a:path>
                </a:pathLst>
              </a:custGeom>
              <a:ln w="209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8">
                <a:extLst>
                  <a:ext uri="{FF2B5EF4-FFF2-40B4-BE49-F238E27FC236}">
                    <a16:creationId xmlns:a16="http://schemas.microsoft.com/office/drawing/2014/main" id="{77FAD584-20A2-8049-A0F6-0C41B9A6B170}"/>
                  </a:ext>
                </a:extLst>
              </p:cNvPr>
              <p:cNvSpPr/>
              <p:nvPr/>
            </p:nvSpPr>
            <p:spPr>
              <a:xfrm>
                <a:off x="12805530" y="4340567"/>
                <a:ext cx="1322070" cy="1146810"/>
              </a:xfrm>
              <a:custGeom>
                <a:avLst/>
                <a:gdLst/>
                <a:ahLst/>
                <a:cxnLst/>
                <a:rect l="l" t="t" r="r" b="b"/>
                <a:pathLst>
                  <a:path w="1322069" h="1146810">
                    <a:moveTo>
                      <a:pt x="9680" y="1146721"/>
                    </a:moveTo>
                    <a:lnTo>
                      <a:pt x="6329" y="1120763"/>
                    </a:lnTo>
                    <a:lnTo>
                      <a:pt x="2755" y="1068642"/>
                    </a:lnTo>
                    <a:lnTo>
                      <a:pt x="645" y="1017761"/>
                    </a:lnTo>
                    <a:lnTo>
                      <a:pt x="0" y="968121"/>
                    </a:lnTo>
                    <a:lnTo>
                      <a:pt x="819" y="919722"/>
                    </a:lnTo>
                    <a:lnTo>
                      <a:pt x="3103" y="872564"/>
                    </a:lnTo>
                    <a:lnTo>
                      <a:pt x="6852" y="826647"/>
                    </a:lnTo>
                    <a:lnTo>
                      <a:pt x="12065" y="781970"/>
                    </a:lnTo>
                    <a:lnTo>
                      <a:pt x="18743" y="738534"/>
                    </a:lnTo>
                    <a:lnTo>
                      <a:pt x="26886" y="696339"/>
                    </a:lnTo>
                    <a:lnTo>
                      <a:pt x="36493" y="655385"/>
                    </a:lnTo>
                    <a:lnTo>
                      <a:pt x="47566" y="615672"/>
                    </a:lnTo>
                    <a:lnTo>
                      <a:pt x="60102" y="577199"/>
                    </a:lnTo>
                    <a:lnTo>
                      <a:pt x="74104" y="539968"/>
                    </a:lnTo>
                    <a:lnTo>
                      <a:pt x="89570" y="503977"/>
                    </a:lnTo>
                    <a:lnTo>
                      <a:pt x="106501" y="469227"/>
                    </a:lnTo>
                    <a:lnTo>
                      <a:pt x="124897" y="435717"/>
                    </a:lnTo>
                    <a:lnTo>
                      <a:pt x="166082" y="372421"/>
                    </a:lnTo>
                    <a:lnTo>
                      <a:pt x="213126" y="314089"/>
                    </a:lnTo>
                    <a:lnTo>
                      <a:pt x="266028" y="260719"/>
                    </a:lnTo>
                    <a:lnTo>
                      <a:pt x="324790" y="212313"/>
                    </a:lnTo>
                    <a:lnTo>
                      <a:pt x="356367" y="189971"/>
                    </a:lnTo>
                    <a:lnTo>
                      <a:pt x="389410" y="168870"/>
                    </a:lnTo>
                    <a:lnTo>
                      <a:pt x="423917" y="149010"/>
                    </a:lnTo>
                    <a:lnTo>
                      <a:pt x="459889" y="130391"/>
                    </a:lnTo>
                    <a:lnTo>
                      <a:pt x="497325" y="113012"/>
                    </a:lnTo>
                    <a:lnTo>
                      <a:pt x="536226" y="96874"/>
                    </a:lnTo>
                    <a:lnTo>
                      <a:pt x="576592" y="81977"/>
                    </a:lnTo>
                    <a:lnTo>
                      <a:pt x="618422" y="68321"/>
                    </a:lnTo>
                    <a:lnTo>
                      <a:pt x="661718" y="55906"/>
                    </a:lnTo>
                    <a:lnTo>
                      <a:pt x="706477" y="44732"/>
                    </a:lnTo>
                    <a:lnTo>
                      <a:pt x="752702" y="34798"/>
                    </a:lnTo>
                    <a:lnTo>
                      <a:pt x="800391" y="26105"/>
                    </a:lnTo>
                    <a:lnTo>
                      <a:pt x="849545" y="18653"/>
                    </a:lnTo>
                    <a:lnTo>
                      <a:pt x="900164" y="12442"/>
                    </a:lnTo>
                    <a:lnTo>
                      <a:pt x="952247" y="7472"/>
                    </a:lnTo>
                    <a:lnTo>
                      <a:pt x="1005795" y="3743"/>
                    </a:lnTo>
                    <a:lnTo>
                      <a:pt x="1060808" y="1254"/>
                    </a:lnTo>
                    <a:lnTo>
                      <a:pt x="1117285" y="6"/>
                    </a:lnTo>
                    <a:lnTo>
                      <a:pt x="1175227" y="0"/>
                    </a:lnTo>
                    <a:lnTo>
                      <a:pt x="1234634" y="1233"/>
                    </a:lnTo>
                    <a:lnTo>
                      <a:pt x="1295505" y="3708"/>
                    </a:lnTo>
                    <a:lnTo>
                      <a:pt x="1321577" y="5813"/>
                    </a:lnTo>
                  </a:path>
                </a:pathLst>
              </a:custGeom>
              <a:ln w="52354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9">
                <a:extLst>
                  <a:ext uri="{FF2B5EF4-FFF2-40B4-BE49-F238E27FC236}">
                    <a16:creationId xmlns:a16="http://schemas.microsoft.com/office/drawing/2014/main" id="{9A25382D-3C05-CA4D-993F-041A9A1168F4}"/>
                  </a:ext>
                </a:extLst>
              </p:cNvPr>
              <p:cNvSpPr/>
              <p:nvPr/>
            </p:nvSpPr>
            <p:spPr>
              <a:xfrm>
                <a:off x="12705893" y="4237830"/>
                <a:ext cx="1608455" cy="1435735"/>
              </a:xfrm>
              <a:custGeom>
                <a:avLst/>
                <a:gdLst/>
                <a:ahLst/>
                <a:cxnLst/>
                <a:rect l="l" t="t" r="r" b="b"/>
                <a:pathLst>
                  <a:path w="1608455" h="1435735">
                    <a:moveTo>
                      <a:pt x="211924" y="1209827"/>
                    </a:moveTo>
                    <a:lnTo>
                      <a:pt x="0" y="1237195"/>
                    </a:lnTo>
                    <a:lnTo>
                      <a:pt x="133286" y="1435354"/>
                    </a:lnTo>
                    <a:lnTo>
                      <a:pt x="211924" y="1209827"/>
                    </a:lnTo>
                    <a:close/>
                  </a:path>
                  <a:path w="1608455" h="1435735">
                    <a:moveTo>
                      <a:pt x="1608010" y="123609"/>
                    </a:moveTo>
                    <a:lnTo>
                      <a:pt x="1403718" y="0"/>
                    </a:lnTo>
                    <a:lnTo>
                      <a:pt x="1386547" y="212915"/>
                    </a:lnTo>
                    <a:lnTo>
                      <a:pt x="1608010" y="1236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0">
                <a:extLst>
                  <a:ext uri="{FF2B5EF4-FFF2-40B4-BE49-F238E27FC236}">
                    <a16:creationId xmlns:a16="http://schemas.microsoft.com/office/drawing/2014/main" id="{E5BCA52E-D834-154D-AA84-8FBC1A5BB011}"/>
                  </a:ext>
                </a:extLst>
              </p:cNvPr>
              <p:cNvSpPr/>
              <p:nvPr/>
            </p:nvSpPr>
            <p:spPr>
              <a:xfrm>
                <a:off x="13437077" y="6140818"/>
                <a:ext cx="25184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518409">
                    <a:moveTo>
                      <a:pt x="0" y="0"/>
                    </a:moveTo>
                    <a:lnTo>
                      <a:pt x="0" y="0"/>
                    </a:lnTo>
                    <a:lnTo>
                      <a:pt x="2491651" y="0"/>
                    </a:lnTo>
                    <a:lnTo>
                      <a:pt x="2517829" y="0"/>
                    </a:lnTo>
                  </a:path>
                </a:pathLst>
              </a:custGeom>
              <a:ln w="523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1">
                <a:extLst>
                  <a:ext uri="{FF2B5EF4-FFF2-40B4-BE49-F238E27FC236}">
                    <a16:creationId xmlns:a16="http://schemas.microsoft.com/office/drawing/2014/main" id="{C22C2987-EC77-5445-BA04-25FB824913C1}"/>
                  </a:ext>
                </a:extLst>
              </p:cNvPr>
              <p:cNvSpPr/>
              <p:nvPr/>
            </p:nvSpPr>
            <p:spPr>
              <a:xfrm>
                <a:off x="15928729" y="6034015"/>
                <a:ext cx="213995" cy="213995"/>
              </a:xfrm>
              <a:custGeom>
                <a:avLst/>
                <a:gdLst/>
                <a:ahLst/>
                <a:cxnLst/>
                <a:rect l="l" t="t" r="r" b="b"/>
                <a:pathLst>
                  <a:path w="213994" h="213995">
                    <a:moveTo>
                      <a:pt x="0" y="0"/>
                    </a:moveTo>
                    <a:lnTo>
                      <a:pt x="0" y="213606"/>
                    </a:lnTo>
                    <a:lnTo>
                      <a:pt x="213606" y="1068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2">
                <a:extLst>
                  <a:ext uri="{FF2B5EF4-FFF2-40B4-BE49-F238E27FC236}">
                    <a16:creationId xmlns:a16="http://schemas.microsoft.com/office/drawing/2014/main" id="{79BF9110-D594-D54C-9C77-4E0CD0FB635E}"/>
                  </a:ext>
                </a:extLst>
              </p:cNvPr>
              <p:cNvSpPr/>
              <p:nvPr/>
            </p:nvSpPr>
            <p:spPr>
              <a:xfrm>
                <a:off x="14318464" y="3965955"/>
                <a:ext cx="942975" cy="942975"/>
              </a:xfrm>
              <a:custGeom>
                <a:avLst/>
                <a:gdLst/>
                <a:ahLst/>
                <a:cxnLst/>
                <a:rect l="l" t="t" r="r" b="b"/>
                <a:pathLst>
                  <a:path w="942975" h="942975">
                    <a:moveTo>
                      <a:pt x="804425" y="138003"/>
                    </a:moveTo>
                    <a:lnTo>
                      <a:pt x="836764" y="173790"/>
                    </a:lnTo>
                    <a:lnTo>
                      <a:pt x="864792" y="211921"/>
                    </a:lnTo>
                    <a:lnTo>
                      <a:pt x="888507" y="252062"/>
                    </a:lnTo>
                    <a:lnTo>
                      <a:pt x="907910" y="293877"/>
                    </a:lnTo>
                    <a:lnTo>
                      <a:pt x="923002" y="337032"/>
                    </a:lnTo>
                    <a:lnTo>
                      <a:pt x="933782" y="381192"/>
                    </a:lnTo>
                    <a:lnTo>
                      <a:pt x="940249" y="426022"/>
                    </a:lnTo>
                    <a:lnTo>
                      <a:pt x="942405" y="471187"/>
                    </a:lnTo>
                    <a:lnTo>
                      <a:pt x="940249" y="516351"/>
                    </a:lnTo>
                    <a:lnTo>
                      <a:pt x="933782" y="561181"/>
                    </a:lnTo>
                    <a:lnTo>
                      <a:pt x="923002" y="605341"/>
                    </a:lnTo>
                    <a:lnTo>
                      <a:pt x="907910" y="648496"/>
                    </a:lnTo>
                    <a:lnTo>
                      <a:pt x="888507" y="690312"/>
                    </a:lnTo>
                    <a:lnTo>
                      <a:pt x="864792" y="730452"/>
                    </a:lnTo>
                    <a:lnTo>
                      <a:pt x="836764" y="768584"/>
                    </a:lnTo>
                    <a:lnTo>
                      <a:pt x="804425" y="804370"/>
                    </a:lnTo>
                    <a:lnTo>
                      <a:pt x="768628" y="836717"/>
                    </a:lnTo>
                    <a:lnTo>
                      <a:pt x="730488" y="864750"/>
                    </a:lnTo>
                    <a:lnTo>
                      <a:pt x="690340" y="888471"/>
                    </a:lnTo>
                    <a:lnTo>
                      <a:pt x="648519" y="907879"/>
                    </a:lnTo>
                    <a:lnTo>
                      <a:pt x="605360" y="922974"/>
                    </a:lnTo>
                    <a:lnTo>
                      <a:pt x="561197" y="933756"/>
                    </a:lnTo>
                    <a:lnTo>
                      <a:pt x="516367" y="940225"/>
                    </a:lnTo>
                    <a:lnTo>
                      <a:pt x="471202" y="942382"/>
                    </a:lnTo>
                    <a:lnTo>
                      <a:pt x="426039" y="940225"/>
                    </a:lnTo>
                    <a:lnTo>
                      <a:pt x="381212" y="933756"/>
                    </a:lnTo>
                    <a:lnTo>
                      <a:pt x="337056" y="922974"/>
                    </a:lnTo>
                    <a:lnTo>
                      <a:pt x="293906" y="907879"/>
                    </a:lnTo>
                    <a:lnTo>
                      <a:pt x="252096" y="888471"/>
                    </a:lnTo>
                    <a:lnTo>
                      <a:pt x="211962" y="864750"/>
                    </a:lnTo>
                    <a:lnTo>
                      <a:pt x="173837" y="836717"/>
                    </a:lnTo>
                    <a:lnTo>
                      <a:pt x="138058" y="804370"/>
                    </a:lnTo>
                    <a:lnTo>
                      <a:pt x="105701" y="768584"/>
                    </a:lnTo>
                    <a:lnTo>
                      <a:pt x="77657" y="730452"/>
                    </a:lnTo>
                    <a:lnTo>
                      <a:pt x="53929" y="690312"/>
                    </a:lnTo>
                    <a:lnTo>
                      <a:pt x="34514" y="648496"/>
                    </a:lnTo>
                    <a:lnTo>
                      <a:pt x="19414" y="605341"/>
                    </a:lnTo>
                    <a:lnTo>
                      <a:pt x="8628" y="561181"/>
                    </a:lnTo>
                    <a:lnTo>
                      <a:pt x="2157" y="516351"/>
                    </a:lnTo>
                    <a:lnTo>
                      <a:pt x="0" y="471187"/>
                    </a:lnTo>
                    <a:lnTo>
                      <a:pt x="2157" y="426022"/>
                    </a:lnTo>
                    <a:lnTo>
                      <a:pt x="8628" y="381192"/>
                    </a:lnTo>
                    <a:lnTo>
                      <a:pt x="19414" y="337032"/>
                    </a:lnTo>
                    <a:lnTo>
                      <a:pt x="34514" y="293877"/>
                    </a:lnTo>
                    <a:lnTo>
                      <a:pt x="53929" y="252062"/>
                    </a:lnTo>
                    <a:lnTo>
                      <a:pt x="77657" y="211921"/>
                    </a:lnTo>
                    <a:lnTo>
                      <a:pt x="105701" y="173790"/>
                    </a:lnTo>
                    <a:lnTo>
                      <a:pt x="138058" y="138003"/>
                    </a:lnTo>
                    <a:lnTo>
                      <a:pt x="173837" y="105659"/>
                    </a:lnTo>
                    <a:lnTo>
                      <a:pt x="211962" y="77627"/>
                    </a:lnTo>
                    <a:lnTo>
                      <a:pt x="252096" y="53907"/>
                    </a:lnTo>
                    <a:lnTo>
                      <a:pt x="293906" y="34500"/>
                    </a:lnTo>
                    <a:lnTo>
                      <a:pt x="337056" y="19406"/>
                    </a:lnTo>
                    <a:lnTo>
                      <a:pt x="381212" y="8625"/>
                    </a:lnTo>
                    <a:lnTo>
                      <a:pt x="426039" y="2156"/>
                    </a:lnTo>
                    <a:lnTo>
                      <a:pt x="471202" y="0"/>
                    </a:lnTo>
                    <a:lnTo>
                      <a:pt x="516367" y="2156"/>
                    </a:lnTo>
                    <a:lnTo>
                      <a:pt x="561197" y="8625"/>
                    </a:lnTo>
                    <a:lnTo>
                      <a:pt x="605360" y="19406"/>
                    </a:lnTo>
                    <a:lnTo>
                      <a:pt x="648519" y="34500"/>
                    </a:lnTo>
                    <a:lnTo>
                      <a:pt x="690340" y="53907"/>
                    </a:lnTo>
                    <a:lnTo>
                      <a:pt x="730488" y="77627"/>
                    </a:lnTo>
                    <a:lnTo>
                      <a:pt x="768628" y="105659"/>
                    </a:lnTo>
                    <a:lnTo>
                      <a:pt x="804425" y="138003"/>
                    </a:lnTo>
                    <a:close/>
                  </a:path>
                </a:pathLst>
              </a:custGeom>
              <a:ln w="209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A1BB011A-194A-FC48-BBD5-9EE71D734D5A}"/>
                </a:ext>
              </a:extLst>
            </p:cNvPr>
            <p:cNvSpPr txBox="1"/>
            <p:nvPr/>
          </p:nvSpPr>
          <p:spPr>
            <a:xfrm>
              <a:off x="5506357" y="2668312"/>
              <a:ext cx="1463040" cy="1573717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387985">
                <a:lnSpc>
                  <a:spcPct val="100000"/>
                </a:lnSpc>
                <a:spcBef>
                  <a:spcPts val="130"/>
                </a:spcBef>
              </a:pPr>
              <a:r>
                <a:rPr sz="3500" i="1" spc="15" dirty="0">
                  <a:latin typeface="VOLLKORN REGULAR ROMAN" pitchFamily="2" charset="0"/>
                  <a:ea typeface="VOLLKORN REGULAR ROMAN" pitchFamily="2" charset="0"/>
                  <a:cs typeface="STIXGeneral"/>
                </a:rPr>
                <a:t>Y</a:t>
              </a:r>
              <a:endParaRPr sz="3500" dirty="0">
                <a:latin typeface="VOLLKORN REGULAR ROMAN" pitchFamily="2" charset="0"/>
                <a:ea typeface="VOLLKORN REGULAR ROMAN" pitchFamily="2" charset="0"/>
                <a:cs typeface="STIXGeneral"/>
              </a:endParaRPr>
            </a:p>
            <a:p>
              <a:pPr marL="12700">
                <a:lnSpc>
                  <a:spcPct val="100000"/>
                </a:lnSpc>
                <a:spcBef>
                  <a:spcPts val="2805"/>
                </a:spcBef>
              </a:pPr>
              <a:r>
                <a:rPr lang="en-US" sz="2000" spc="15" dirty="0">
                  <a:latin typeface="VOLLKORN REGULAR ROMAN" pitchFamily="2" charset="0"/>
                  <a:ea typeface="VOLLKORN REGULAR ROMAN" pitchFamily="2" charset="0"/>
                </a:rPr>
                <a:t>   </a:t>
              </a:r>
              <a:r>
                <a:rPr sz="2000" spc="15" dirty="0">
                  <a:latin typeface="VOLLKORN REGULAR ROMAN" pitchFamily="2" charset="0"/>
                  <a:ea typeface="VOLLKORN REGULAR ROMAN" pitchFamily="2" charset="0"/>
                </a:rPr>
                <a:t>Disease</a:t>
              </a:r>
              <a:endParaRPr sz="2000" dirty="0">
                <a:latin typeface="VOLLKORN REGULAR ROMAN" pitchFamily="2" charset="0"/>
                <a:ea typeface="VOLLKORN REGULAR ROMAN" pitchFamily="2" charset="0"/>
              </a:endParaRPr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F076661F-88EE-4A4A-87C1-8516AA755AC5}"/>
                </a:ext>
              </a:extLst>
            </p:cNvPr>
            <p:cNvSpPr txBox="1"/>
            <p:nvPr/>
          </p:nvSpPr>
          <p:spPr>
            <a:xfrm>
              <a:off x="1739504" y="2629077"/>
              <a:ext cx="1284370" cy="1573717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459740">
                <a:lnSpc>
                  <a:spcPct val="100000"/>
                </a:lnSpc>
                <a:spcBef>
                  <a:spcPts val="130"/>
                </a:spcBef>
              </a:pPr>
              <a:r>
                <a:rPr lang="en-US" sz="3500" i="1" spc="15" dirty="0">
                  <a:latin typeface="VOLLKORN REGULAR ROMAN" pitchFamily="2" charset="0"/>
                  <a:ea typeface="VOLLKORN REGULAR ROMAN" pitchFamily="2" charset="0"/>
                  <a:cs typeface="STIXGeneral"/>
                </a:rPr>
                <a:t>X</a:t>
              </a:r>
              <a:endParaRPr lang="en-GB" sz="3500" dirty="0">
                <a:latin typeface="VOLLKORN REGULAR ROMAN" pitchFamily="2" charset="0"/>
                <a:ea typeface="VOLLKORN REGULAR ROMAN" pitchFamily="2" charset="0"/>
                <a:cs typeface="STIXGeneral"/>
              </a:endParaRPr>
            </a:p>
            <a:p>
              <a:pPr marL="12700">
                <a:lnSpc>
                  <a:spcPct val="100000"/>
                </a:lnSpc>
                <a:spcBef>
                  <a:spcPts val="2845"/>
                </a:spcBef>
              </a:pPr>
              <a:r>
                <a:rPr lang="en-GB" sz="2000" spc="15" dirty="0">
                  <a:latin typeface="VOLLKORN REGULAR ROMAN" pitchFamily="2" charset="0"/>
                  <a:ea typeface="VOLLKORN REGULAR ROMAN" pitchFamily="2" charset="0"/>
                </a:rPr>
                <a:t>       Drug</a:t>
              </a:r>
              <a:endParaRPr lang="en-GB" sz="2000" dirty="0">
                <a:latin typeface="VOLLKORN REGULAR ROMAN" pitchFamily="2" charset="0"/>
                <a:ea typeface="VOLLKORN REGULAR ROMAN" pitchFamily="2" charset="0"/>
              </a:endParaRPr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7E15E343-C0DB-3D46-BDF0-D2BA58E8C6FA}"/>
                </a:ext>
              </a:extLst>
            </p:cNvPr>
            <p:cNvSpPr txBox="1"/>
            <p:nvPr/>
          </p:nvSpPr>
          <p:spPr>
            <a:xfrm>
              <a:off x="3265768" y="714547"/>
              <a:ext cx="2166152" cy="1648028"/>
            </a:xfrm>
            <a:prstGeom prst="rect">
              <a:avLst/>
            </a:prstGeom>
          </p:spPr>
          <p:txBody>
            <a:bodyPr vert="horz" wrap="square" lIns="0" tIns="264160" rIns="0" bIns="0" rtlCol="0">
              <a:spAutoFit/>
            </a:bodyPr>
            <a:lstStyle/>
            <a:p>
              <a:pPr marR="13335" algn="ctr">
                <a:lnSpc>
                  <a:spcPct val="100000"/>
                </a:lnSpc>
                <a:spcBef>
                  <a:spcPts val="2080"/>
                </a:spcBef>
              </a:pPr>
              <a:r>
                <a:rPr sz="3500" i="1" spc="15" dirty="0">
                  <a:latin typeface="VOLLKORN REGULAR ROMAN" pitchFamily="2" charset="0"/>
                  <a:ea typeface="VOLLKORN REGULAR ROMAN" pitchFamily="2" charset="0"/>
                  <a:cs typeface="STIXGeneral"/>
                </a:rPr>
                <a:t>Z</a:t>
              </a:r>
              <a:endParaRPr sz="3500" dirty="0">
                <a:latin typeface="VOLLKORN REGULAR ROMAN" pitchFamily="2" charset="0"/>
                <a:ea typeface="VOLLKORN REGULAR ROMAN" pitchFamily="2" charset="0"/>
                <a:cs typeface="STIXGeneral"/>
              </a:endParaRPr>
            </a:p>
            <a:p>
              <a:pPr algn="ctr">
                <a:lnSpc>
                  <a:spcPct val="100000"/>
                </a:lnSpc>
                <a:spcBef>
                  <a:spcPts val="1270"/>
                </a:spcBef>
              </a:pPr>
              <a:r>
                <a:rPr sz="2000" spc="15" dirty="0">
                  <a:latin typeface="VOLLKORN REGULAR ROMAN" pitchFamily="2" charset="0"/>
                  <a:ea typeface="VOLLKORN REGULAR ROMAN" pitchFamily="2" charset="0"/>
                </a:rPr>
                <a:t>Headache</a:t>
              </a:r>
              <a:endParaRPr sz="2000" dirty="0">
                <a:latin typeface="VOLLKORN REGULAR ROMAN" pitchFamily="2" charset="0"/>
                <a:ea typeface="VOLLKORN REGULAR ROMAN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BE7F850-7B5C-C142-94E1-956FF650F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2" y="1886900"/>
            <a:ext cx="3200400" cy="9271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57FFE1-BF96-2240-9DE8-F10BCA690D1F}"/>
              </a:ext>
            </a:extLst>
          </p:cNvPr>
          <p:cNvCxnSpPr>
            <a:cxnSpLocks/>
          </p:cNvCxnSpPr>
          <p:nvPr/>
        </p:nvCxnSpPr>
        <p:spPr>
          <a:xfrm>
            <a:off x="4046990" y="2319866"/>
            <a:ext cx="635000" cy="0"/>
          </a:xfrm>
          <a:prstGeom prst="straightConnector1">
            <a:avLst/>
          </a:prstGeom>
          <a:ln w="38100">
            <a:solidFill>
              <a:srgbClr val="0B34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5BD3B78-89E6-694A-8111-B764CEF6DCF7}"/>
              </a:ext>
            </a:extLst>
          </p:cNvPr>
          <p:cNvSpPr txBox="1"/>
          <p:nvPr/>
        </p:nvSpPr>
        <p:spPr>
          <a:xfrm>
            <a:off x="1542923" y="1371288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>
                <a:latin typeface="VOLLKORN REGULAR ROMAN" pitchFamily="2" charset="0"/>
                <a:ea typeface="VOLLKORN REGULAR ROMAN" pitchFamily="2" charset="0"/>
              </a:rPr>
              <a:t>latent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89F11C-25C4-4F16-B451-89DE4529C0A1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22" name="Picture 6" descr="Programme - ESSAI 2023">
              <a:extLst>
                <a:ext uri="{FF2B5EF4-FFF2-40B4-BE49-F238E27FC236}">
                  <a16:creationId xmlns:a16="http://schemas.microsoft.com/office/drawing/2014/main" id="{B0D05122-97E9-4587-96E2-490F67FBC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4D1F98-89DD-4764-8121-8E599CC42686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997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8" y="241000"/>
            <a:ext cx="8280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The 3 Basic Graphs: “gifts from the gods”</a:t>
            </a:r>
            <a:b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endParaRPr lang="en-GB" sz="18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817EB7C-1A16-4370-BF87-7A0F62029251}"/>
              </a:ext>
            </a:extLst>
          </p:cNvPr>
          <p:cNvSpPr/>
          <p:nvPr/>
        </p:nvSpPr>
        <p:spPr>
          <a:xfrm>
            <a:off x="3231237" y="1056717"/>
            <a:ext cx="494559" cy="44830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1BFD040-072A-4026-A55B-2127E037CDB2}"/>
              </a:ext>
            </a:extLst>
          </p:cNvPr>
          <p:cNvSpPr/>
          <p:nvPr/>
        </p:nvSpPr>
        <p:spPr>
          <a:xfrm>
            <a:off x="5418205" y="1056717"/>
            <a:ext cx="494559" cy="44830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26E8E3-EF01-4F24-8C0C-407D6E917300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3725796" y="1280870"/>
            <a:ext cx="16924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71C2694-A588-4D8B-81F1-5D9C80E178BD}"/>
              </a:ext>
            </a:extLst>
          </p:cNvPr>
          <p:cNvSpPr/>
          <p:nvPr/>
        </p:nvSpPr>
        <p:spPr>
          <a:xfrm>
            <a:off x="5899161" y="2404598"/>
            <a:ext cx="494559" cy="44830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AD5B2A6-A749-43B1-9182-0C85416CEDA4}"/>
              </a:ext>
            </a:extLst>
          </p:cNvPr>
          <p:cNvSpPr/>
          <p:nvPr/>
        </p:nvSpPr>
        <p:spPr>
          <a:xfrm>
            <a:off x="7385208" y="2404597"/>
            <a:ext cx="494559" cy="44830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B72234C-2960-4240-AADD-CE4E04341B5F}"/>
              </a:ext>
            </a:extLst>
          </p:cNvPr>
          <p:cNvSpPr/>
          <p:nvPr/>
        </p:nvSpPr>
        <p:spPr>
          <a:xfrm>
            <a:off x="6601860" y="3407353"/>
            <a:ext cx="494559" cy="44830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4B6A9D-DA0D-413E-A17B-1E627A7023E7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6146441" y="2852903"/>
            <a:ext cx="702699" cy="554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845421-BC09-4466-B12E-2794158C9E9E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6849140" y="2852902"/>
            <a:ext cx="783348" cy="5544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8589629-D876-4513-AEFB-E434911F681F}"/>
              </a:ext>
            </a:extLst>
          </p:cNvPr>
          <p:cNvSpPr/>
          <p:nvPr/>
        </p:nvSpPr>
        <p:spPr>
          <a:xfrm>
            <a:off x="1016954" y="2404596"/>
            <a:ext cx="494559" cy="44830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E73E9B42-C974-4ADC-BA31-3AAAF4C64A37}"/>
              </a:ext>
            </a:extLst>
          </p:cNvPr>
          <p:cNvSpPr/>
          <p:nvPr/>
        </p:nvSpPr>
        <p:spPr>
          <a:xfrm>
            <a:off x="2503001" y="2404595"/>
            <a:ext cx="494559" cy="44830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0B06E18-EC34-490F-8CB7-C40DE8FACA0A}"/>
              </a:ext>
            </a:extLst>
          </p:cNvPr>
          <p:cNvSpPr/>
          <p:nvPr/>
        </p:nvSpPr>
        <p:spPr>
          <a:xfrm>
            <a:off x="1719653" y="3407351"/>
            <a:ext cx="494559" cy="44830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4B4CD3-FDD2-4FDB-BC9D-68FB01A938B7}"/>
              </a:ext>
            </a:extLst>
          </p:cNvPr>
          <p:cNvCxnSpPr>
            <a:stCxn id="16" idx="0"/>
            <a:endCxn id="14" idx="4"/>
          </p:cNvCxnSpPr>
          <p:nvPr/>
        </p:nvCxnSpPr>
        <p:spPr>
          <a:xfrm flipH="1" flipV="1">
            <a:off x="1264234" y="2852901"/>
            <a:ext cx="702699" cy="554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91B887-2B86-4E9F-8D61-755811699E36}"/>
              </a:ext>
            </a:extLst>
          </p:cNvPr>
          <p:cNvCxnSpPr>
            <a:stCxn id="16" idx="0"/>
            <a:endCxn id="15" idx="4"/>
          </p:cNvCxnSpPr>
          <p:nvPr/>
        </p:nvCxnSpPr>
        <p:spPr>
          <a:xfrm flipV="1">
            <a:off x="1966933" y="2852900"/>
            <a:ext cx="783348" cy="5544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09940B-4E97-4653-9684-2FC8AB1202A0}"/>
              </a:ext>
            </a:extLst>
          </p:cNvPr>
          <p:cNvSpPr txBox="1"/>
          <p:nvPr/>
        </p:nvSpPr>
        <p:spPr>
          <a:xfrm>
            <a:off x="2125855" y="1096203"/>
            <a:ext cx="87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Chain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17D84-646D-49DF-A309-0B5C3E5B5B36}"/>
              </a:ext>
            </a:extLst>
          </p:cNvPr>
          <p:cNvSpPr txBox="1"/>
          <p:nvPr/>
        </p:nvSpPr>
        <p:spPr>
          <a:xfrm>
            <a:off x="1563102" y="3970137"/>
            <a:ext cx="70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Fork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464832-A8AB-4C74-89E0-31081EC8687F}"/>
              </a:ext>
            </a:extLst>
          </p:cNvPr>
          <p:cNvSpPr txBox="1"/>
          <p:nvPr/>
        </p:nvSpPr>
        <p:spPr>
          <a:xfrm>
            <a:off x="6359194" y="3970137"/>
            <a:ext cx="97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Collider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A04496-11ED-4395-B5D4-4F426CDD7836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24" name="Picture 6" descr="Programme - ESSAI 2023">
              <a:extLst>
                <a:ext uri="{FF2B5EF4-FFF2-40B4-BE49-F238E27FC236}">
                  <a16:creationId xmlns:a16="http://schemas.microsoft.com/office/drawing/2014/main" id="{82610C52-A84C-4C5A-BEF4-C65989DDA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800082-B1AD-4BA5-938C-8A29EA3B3A8A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055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4630" y="1661673"/>
            <a:ext cx="385546" cy="22809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33" spc="-32" dirty="0">
                <a:latin typeface="Cambria"/>
                <a:cs typeface="Cambria"/>
              </a:rPr>
              <a:t>ℳ</a:t>
            </a:r>
            <a:r>
              <a:rPr sz="1433" spc="45" dirty="0">
                <a:latin typeface="Cambria"/>
                <a:cs typeface="Cambria"/>
              </a:rPr>
              <a:t> </a:t>
            </a:r>
            <a:r>
              <a:rPr sz="1433" spc="196" dirty="0">
                <a:latin typeface="Cambria"/>
                <a:cs typeface="Cambria"/>
              </a:rPr>
              <a:t>=</a:t>
            </a:r>
            <a:endParaRPr sz="1433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96934" y="1152249"/>
            <a:ext cx="103101" cy="1305080"/>
          </a:xfrm>
          <a:custGeom>
            <a:avLst/>
            <a:gdLst/>
            <a:ahLst/>
            <a:cxnLst/>
            <a:rect l="l" t="t" r="r" b="b"/>
            <a:pathLst>
              <a:path w="226695" h="2869565">
                <a:moveTo>
                  <a:pt x="226157" y="0"/>
                </a:moveTo>
                <a:lnTo>
                  <a:pt x="176364" y="8577"/>
                </a:lnTo>
                <a:lnTo>
                  <a:pt x="137872" y="30821"/>
                </a:lnTo>
                <a:lnTo>
                  <a:pt x="110545" y="64406"/>
                </a:lnTo>
                <a:lnTo>
                  <a:pt x="94249" y="107004"/>
                </a:lnTo>
                <a:lnTo>
                  <a:pt x="88847" y="156290"/>
                </a:lnTo>
                <a:lnTo>
                  <a:pt x="88847" y="1312922"/>
                </a:lnTo>
                <a:lnTo>
                  <a:pt x="82972" y="1351471"/>
                </a:lnTo>
                <a:lnTo>
                  <a:pt x="65777" y="1386272"/>
                </a:lnTo>
                <a:lnTo>
                  <a:pt x="37905" y="1411455"/>
                </a:lnTo>
                <a:lnTo>
                  <a:pt x="0" y="1421154"/>
                </a:lnTo>
                <a:lnTo>
                  <a:pt x="0" y="1447809"/>
                </a:lnTo>
                <a:lnTo>
                  <a:pt x="37905" y="1457508"/>
                </a:lnTo>
                <a:lnTo>
                  <a:pt x="65777" y="1482691"/>
                </a:lnTo>
                <a:lnTo>
                  <a:pt x="82972" y="1517492"/>
                </a:lnTo>
                <a:lnTo>
                  <a:pt x="88847" y="1556041"/>
                </a:lnTo>
                <a:lnTo>
                  <a:pt x="88847" y="2712673"/>
                </a:lnTo>
                <a:lnTo>
                  <a:pt x="94249" y="2761959"/>
                </a:lnTo>
                <a:lnTo>
                  <a:pt x="110545" y="2804558"/>
                </a:lnTo>
                <a:lnTo>
                  <a:pt x="137872" y="2838142"/>
                </a:lnTo>
                <a:lnTo>
                  <a:pt x="176364" y="2860386"/>
                </a:lnTo>
                <a:lnTo>
                  <a:pt x="226157" y="2868963"/>
                </a:lnTo>
                <a:lnTo>
                  <a:pt x="226157" y="2854829"/>
                </a:lnTo>
                <a:lnTo>
                  <a:pt x="182799" y="2842638"/>
                </a:lnTo>
                <a:lnTo>
                  <a:pt x="155533" y="2814848"/>
                </a:lnTo>
                <a:lnTo>
                  <a:pt x="141367" y="2776457"/>
                </a:lnTo>
                <a:lnTo>
                  <a:pt x="137309" y="2732462"/>
                </a:lnTo>
                <a:lnTo>
                  <a:pt x="137309" y="1556041"/>
                </a:lnTo>
                <a:lnTo>
                  <a:pt x="128103" y="1513718"/>
                </a:lnTo>
                <a:lnTo>
                  <a:pt x="103335" y="1474614"/>
                </a:lnTo>
                <a:lnTo>
                  <a:pt x="67285" y="1446035"/>
                </a:lnTo>
                <a:lnTo>
                  <a:pt x="24230" y="1435289"/>
                </a:lnTo>
                <a:lnTo>
                  <a:pt x="24230" y="1433674"/>
                </a:lnTo>
                <a:lnTo>
                  <a:pt x="67796" y="1422303"/>
                </a:lnTo>
                <a:lnTo>
                  <a:pt x="103789" y="1394198"/>
                </a:lnTo>
                <a:lnTo>
                  <a:pt x="128273" y="1355642"/>
                </a:lnTo>
                <a:lnTo>
                  <a:pt x="137309" y="1312922"/>
                </a:lnTo>
                <a:lnTo>
                  <a:pt x="137309" y="136501"/>
                </a:lnTo>
                <a:lnTo>
                  <a:pt x="141367" y="92506"/>
                </a:lnTo>
                <a:lnTo>
                  <a:pt x="155533" y="54115"/>
                </a:lnTo>
                <a:lnTo>
                  <a:pt x="182799" y="26325"/>
                </a:lnTo>
                <a:lnTo>
                  <a:pt x="226157" y="14134"/>
                </a:lnTo>
                <a:lnTo>
                  <a:pt x="226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" name="object 4"/>
          <p:cNvSpPr txBox="1"/>
          <p:nvPr/>
        </p:nvSpPr>
        <p:spPr>
          <a:xfrm>
            <a:off x="2018095" y="1104045"/>
            <a:ext cx="1755316" cy="788623"/>
          </a:xfrm>
          <a:prstGeom prst="rect">
            <a:avLst/>
          </a:prstGeom>
        </p:spPr>
        <p:txBody>
          <a:bodyPr vert="horz" wrap="square" lIns="0" tIns="36966" rIns="0" bIns="0" rtlCol="0">
            <a:spAutoFit/>
          </a:bodyPr>
          <a:lstStyle/>
          <a:p>
            <a:pPr marL="17328">
              <a:spcBef>
                <a:spcPts val="291"/>
              </a:spcBef>
            </a:pPr>
            <a:r>
              <a:rPr sz="1433" b="1" spc="9" dirty="0">
                <a:latin typeface="Times New Roman"/>
                <a:cs typeface="Times New Roman"/>
              </a:rPr>
              <a:t>V</a:t>
            </a:r>
            <a:r>
              <a:rPr sz="1433" b="1" spc="43" dirty="0">
                <a:latin typeface="Times New Roman"/>
                <a:cs typeface="Times New Roman"/>
              </a:rPr>
              <a:t> </a:t>
            </a:r>
            <a:r>
              <a:rPr sz="1433" spc="196" dirty="0">
                <a:latin typeface="Cambria"/>
                <a:cs typeface="Cambria"/>
              </a:rPr>
              <a:t>=</a:t>
            </a:r>
            <a:r>
              <a:rPr sz="1433" spc="84" dirty="0">
                <a:latin typeface="Cambria"/>
                <a:cs typeface="Cambria"/>
              </a:rPr>
              <a:t> </a:t>
            </a:r>
            <a:r>
              <a:rPr sz="1433" spc="139" dirty="0">
                <a:latin typeface="Cambria"/>
                <a:cs typeface="Cambria"/>
              </a:rPr>
              <a:t>{</a:t>
            </a:r>
            <a:r>
              <a:rPr sz="1433" i="1" spc="7" dirty="0">
                <a:latin typeface="Times New Roman"/>
                <a:cs typeface="Times New Roman"/>
              </a:rPr>
              <a:t>X</a:t>
            </a:r>
            <a:r>
              <a:rPr sz="1433" spc="66" dirty="0">
                <a:latin typeface="Cambria"/>
                <a:cs typeface="Cambria"/>
              </a:rPr>
              <a:t>,</a:t>
            </a:r>
            <a:r>
              <a:rPr sz="1433" spc="-75" dirty="0">
                <a:latin typeface="Cambria"/>
                <a:cs typeface="Cambria"/>
              </a:rPr>
              <a:t> </a:t>
            </a:r>
            <a:r>
              <a:rPr sz="1433" i="1" spc="7" dirty="0">
                <a:latin typeface="Times New Roman"/>
                <a:cs typeface="Times New Roman"/>
              </a:rPr>
              <a:t>Y</a:t>
            </a:r>
            <a:r>
              <a:rPr sz="1433" spc="139" dirty="0">
                <a:latin typeface="Cambria"/>
                <a:cs typeface="Cambria"/>
              </a:rPr>
              <a:t>}</a:t>
            </a:r>
            <a:endParaRPr sz="1433">
              <a:latin typeface="Cambria"/>
              <a:cs typeface="Cambria"/>
            </a:endParaRPr>
          </a:p>
          <a:p>
            <a:pPr marL="17328">
              <a:spcBef>
                <a:spcPts val="250"/>
              </a:spcBef>
            </a:pPr>
            <a:r>
              <a:rPr sz="1433" b="1" spc="9" dirty="0">
                <a:latin typeface="Times New Roman"/>
                <a:cs typeface="Times New Roman"/>
              </a:rPr>
              <a:t>U</a:t>
            </a:r>
            <a:r>
              <a:rPr sz="1433" b="1" spc="43" dirty="0">
                <a:latin typeface="Times New Roman"/>
                <a:cs typeface="Times New Roman"/>
              </a:rPr>
              <a:t> </a:t>
            </a:r>
            <a:r>
              <a:rPr sz="1433" spc="196" dirty="0">
                <a:latin typeface="Cambria"/>
                <a:cs typeface="Cambria"/>
              </a:rPr>
              <a:t>=</a:t>
            </a:r>
            <a:r>
              <a:rPr sz="1433" spc="84" dirty="0">
                <a:latin typeface="Cambria"/>
                <a:cs typeface="Cambria"/>
              </a:rPr>
              <a:t> </a:t>
            </a:r>
            <a:r>
              <a:rPr sz="1433" spc="139" dirty="0">
                <a:latin typeface="Cambria"/>
                <a:cs typeface="Cambria"/>
              </a:rPr>
              <a:t>{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spc="3" baseline="-19753" dirty="0">
                <a:latin typeface="Times New Roman"/>
                <a:cs typeface="Times New Roman"/>
              </a:rPr>
              <a:t>X</a:t>
            </a:r>
            <a:r>
              <a:rPr sz="1535" i="1" spc="47" baseline="-19753" dirty="0">
                <a:latin typeface="Times New Roman"/>
                <a:cs typeface="Times New Roman"/>
              </a:rPr>
              <a:t>Y</a:t>
            </a:r>
            <a:r>
              <a:rPr sz="1433" spc="66" dirty="0">
                <a:latin typeface="Cambria"/>
                <a:cs typeface="Cambria"/>
              </a:rPr>
              <a:t>,</a:t>
            </a:r>
            <a:r>
              <a:rPr sz="1433" spc="-75" dirty="0">
                <a:latin typeface="Cambria"/>
                <a:cs typeface="Cambria"/>
              </a:rPr>
              <a:t> 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spc="3" baseline="-19753" dirty="0">
                <a:latin typeface="Times New Roman"/>
                <a:cs typeface="Times New Roman"/>
              </a:rPr>
              <a:t>X</a:t>
            </a:r>
            <a:r>
              <a:rPr sz="1433" spc="66" dirty="0">
                <a:latin typeface="Cambria"/>
                <a:cs typeface="Cambria"/>
              </a:rPr>
              <a:t>,</a:t>
            </a:r>
            <a:r>
              <a:rPr sz="1433" spc="-75" dirty="0">
                <a:latin typeface="Cambria"/>
                <a:cs typeface="Cambria"/>
              </a:rPr>
              <a:t> 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baseline="-19753" dirty="0">
                <a:latin typeface="Times New Roman"/>
                <a:cs typeface="Times New Roman"/>
              </a:rPr>
              <a:t>Y</a:t>
            </a:r>
            <a:r>
              <a:rPr sz="1433" spc="139" dirty="0">
                <a:latin typeface="Cambria"/>
                <a:cs typeface="Cambria"/>
              </a:rPr>
              <a:t>}</a:t>
            </a:r>
            <a:endParaRPr sz="1433">
              <a:latin typeface="Cambria"/>
              <a:cs typeface="Cambria"/>
            </a:endParaRPr>
          </a:p>
          <a:p>
            <a:pPr marL="580195">
              <a:spcBef>
                <a:spcPts val="421"/>
              </a:spcBef>
            </a:pPr>
            <a:r>
              <a:rPr sz="1433" i="1" spc="7" dirty="0">
                <a:latin typeface="Times New Roman"/>
                <a:cs typeface="Times New Roman"/>
              </a:rPr>
              <a:t>X</a:t>
            </a:r>
            <a:r>
              <a:rPr sz="1433" i="1" spc="43" dirty="0">
                <a:latin typeface="Times New Roman"/>
                <a:cs typeface="Times New Roman"/>
              </a:rPr>
              <a:t> </a:t>
            </a:r>
            <a:r>
              <a:rPr sz="1433" spc="196" dirty="0">
                <a:latin typeface="Cambria"/>
                <a:cs typeface="Cambria"/>
              </a:rPr>
              <a:t>=</a:t>
            </a:r>
            <a:r>
              <a:rPr sz="1433" spc="84" dirty="0">
                <a:latin typeface="Cambria"/>
                <a:cs typeface="Cambria"/>
              </a:rPr>
              <a:t> </a:t>
            </a:r>
            <a:r>
              <a:rPr sz="1433" i="1" spc="-50" dirty="0">
                <a:latin typeface="Times New Roman"/>
                <a:cs typeface="Times New Roman"/>
              </a:rPr>
              <a:t>f</a:t>
            </a:r>
            <a:r>
              <a:rPr sz="1535" i="1" spc="14" baseline="-19753" dirty="0">
                <a:latin typeface="Times New Roman"/>
                <a:cs typeface="Times New Roman"/>
              </a:rPr>
              <a:t>X</a:t>
            </a:r>
            <a:r>
              <a:rPr sz="1433" spc="-66" dirty="0">
                <a:latin typeface="Cambria"/>
                <a:cs typeface="Cambria"/>
              </a:rPr>
              <a:t>(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spc="3" baseline="-19753" dirty="0">
                <a:latin typeface="Times New Roman"/>
                <a:cs typeface="Times New Roman"/>
              </a:rPr>
              <a:t>X</a:t>
            </a:r>
            <a:r>
              <a:rPr sz="1433" spc="66" dirty="0">
                <a:latin typeface="Cambria"/>
                <a:cs typeface="Cambria"/>
              </a:rPr>
              <a:t>,</a:t>
            </a:r>
            <a:r>
              <a:rPr sz="1433" spc="-75" dirty="0">
                <a:latin typeface="Cambria"/>
                <a:cs typeface="Cambria"/>
              </a:rPr>
              <a:t> 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spc="3" baseline="-19753" dirty="0">
                <a:latin typeface="Times New Roman"/>
                <a:cs typeface="Times New Roman"/>
              </a:rPr>
              <a:t>X</a:t>
            </a:r>
            <a:r>
              <a:rPr sz="1535" i="1" spc="102" baseline="-19753" dirty="0">
                <a:latin typeface="Times New Roman"/>
                <a:cs typeface="Times New Roman"/>
              </a:rPr>
              <a:t>Y</a:t>
            </a:r>
            <a:r>
              <a:rPr sz="1433" spc="-66" dirty="0">
                <a:latin typeface="Cambria"/>
                <a:cs typeface="Cambria"/>
              </a:rPr>
              <a:t>)</a:t>
            </a:r>
            <a:endParaRPr sz="1433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4744" y="1917712"/>
            <a:ext cx="1531498" cy="22809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sz="2149" spc="1395" baseline="5291" dirty="0">
                <a:latin typeface="Microsoft Yi Baiti"/>
                <a:cs typeface="Microsoft Yi Baiti"/>
              </a:rPr>
              <a:t>{</a:t>
            </a:r>
            <a:r>
              <a:rPr sz="1433" i="1" spc="7" dirty="0">
                <a:latin typeface="Times New Roman"/>
                <a:cs typeface="Times New Roman"/>
              </a:rPr>
              <a:t>Y</a:t>
            </a:r>
            <a:r>
              <a:rPr sz="1433" i="1" spc="43" dirty="0">
                <a:latin typeface="Times New Roman"/>
                <a:cs typeface="Times New Roman"/>
              </a:rPr>
              <a:t> </a:t>
            </a:r>
            <a:r>
              <a:rPr sz="1433" spc="196" dirty="0">
                <a:latin typeface="Cambria"/>
                <a:cs typeface="Cambria"/>
              </a:rPr>
              <a:t>=</a:t>
            </a:r>
            <a:r>
              <a:rPr sz="1433" spc="84" dirty="0">
                <a:latin typeface="Cambria"/>
                <a:cs typeface="Cambria"/>
              </a:rPr>
              <a:t> </a:t>
            </a:r>
            <a:r>
              <a:rPr sz="1433" i="1" spc="-50" dirty="0">
                <a:latin typeface="Times New Roman"/>
                <a:cs typeface="Times New Roman"/>
              </a:rPr>
              <a:t>f</a:t>
            </a:r>
            <a:r>
              <a:rPr sz="1535" i="1" spc="61" baseline="-19753" dirty="0">
                <a:latin typeface="Times New Roman"/>
                <a:cs typeface="Times New Roman"/>
              </a:rPr>
              <a:t>Y</a:t>
            </a:r>
            <a:r>
              <a:rPr sz="1433" spc="-66" dirty="0">
                <a:latin typeface="Cambria"/>
                <a:cs typeface="Cambria"/>
              </a:rPr>
              <a:t>(</a:t>
            </a:r>
            <a:r>
              <a:rPr sz="1433" i="1" spc="7" dirty="0">
                <a:latin typeface="Times New Roman"/>
                <a:cs typeface="Times New Roman"/>
              </a:rPr>
              <a:t>X</a:t>
            </a:r>
            <a:r>
              <a:rPr sz="1433" spc="66" dirty="0">
                <a:latin typeface="Cambria"/>
                <a:cs typeface="Cambria"/>
              </a:rPr>
              <a:t>,</a:t>
            </a:r>
            <a:r>
              <a:rPr sz="1433" spc="-75" dirty="0">
                <a:latin typeface="Cambria"/>
                <a:cs typeface="Cambria"/>
              </a:rPr>
              <a:t> 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spc="47" baseline="-19753" dirty="0">
                <a:latin typeface="Times New Roman"/>
                <a:cs typeface="Times New Roman"/>
              </a:rPr>
              <a:t>Y</a:t>
            </a:r>
            <a:r>
              <a:rPr sz="1433" spc="66" dirty="0">
                <a:latin typeface="Cambria"/>
                <a:cs typeface="Cambria"/>
              </a:rPr>
              <a:t>,</a:t>
            </a:r>
            <a:r>
              <a:rPr sz="1433" spc="-75" dirty="0">
                <a:latin typeface="Cambria"/>
                <a:cs typeface="Cambria"/>
              </a:rPr>
              <a:t> 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spc="3" baseline="-19753" dirty="0">
                <a:latin typeface="Times New Roman"/>
                <a:cs typeface="Times New Roman"/>
              </a:rPr>
              <a:t>X</a:t>
            </a:r>
            <a:r>
              <a:rPr sz="1535" i="1" spc="102" baseline="-19753" dirty="0">
                <a:latin typeface="Times New Roman"/>
                <a:cs typeface="Times New Roman"/>
              </a:rPr>
              <a:t>Y</a:t>
            </a:r>
            <a:r>
              <a:rPr sz="1433" spc="-66" dirty="0">
                <a:latin typeface="Cambria"/>
                <a:cs typeface="Cambria"/>
              </a:rPr>
              <a:t>)</a:t>
            </a:r>
            <a:endParaRPr sz="1433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9647" y="1793733"/>
            <a:ext cx="378903" cy="628137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33" spc="327" dirty="0">
                <a:latin typeface="Cambria"/>
                <a:cs typeface="Cambria"/>
              </a:rPr>
              <a:t>ℱ</a:t>
            </a:r>
            <a:r>
              <a:rPr sz="1433" spc="55" dirty="0">
                <a:latin typeface="Cambria"/>
                <a:cs typeface="Cambria"/>
              </a:rPr>
              <a:t> </a:t>
            </a:r>
            <a:r>
              <a:rPr sz="1433" spc="196" dirty="0">
                <a:latin typeface="Cambria"/>
                <a:cs typeface="Cambria"/>
              </a:rPr>
              <a:t>=</a:t>
            </a:r>
            <a:endParaRPr sz="1433">
              <a:latin typeface="Cambria"/>
              <a:cs typeface="Cambria"/>
            </a:endParaRPr>
          </a:p>
          <a:p>
            <a:pPr marL="5776">
              <a:spcBef>
                <a:spcPts val="1394"/>
              </a:spcBef>
            </a:pPr>
            <a:r>
              <a:rPr sz="1433" i="1" spc="7" dirty="0">
                <a:latin typeface="Times New Roman"/>
                <a:cs typeface="Times New Roman"/>
              </a:rPr>
              <a:t>P</a:t>
            </a:r>
            <a:r>
              <a:rPr sz="1433" spc="-66" dirty="0">
                <a:latin typeface="Cambria"/>
                <a:cs typeface="Cambria"/>
              </a:rPr>
              <a:t>(</a:t>
            </a:r>
            <a:r>
              <a:rPr sz="1433" b="1" spc="9" dirty="0">
                <a:latin typeface="Times New Roman"/>
                <a:cs typeface="Times New Roman"/>
              </a:rPr>
              <a:t>U</a:t>
            </a:r>
            <a:r>
              <a:rPr sz="1433" spc="-66" dirty="0">
                <a:latin typeface="Cambria"/>
                <a:cs typeface="Cambria"/>
              </a:rPr>
              <a:t>)</a:t>
            </a:r>
            <a:endParaRPr sz="1433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7991" y="3695424"/>
            <a:ext cx="385835" cy="22809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33" spc="-30" dirty="0">
                <a:latin typeface="Cambria"/>
                <a:cs typeface="Cambria"/>
              </a:rPr>
              <a:t>ℳ</a:t>
            </a:r>
            <a:r>
              <a:rPr sz="1433" spc="45" dirty="0">
                <a:latin typeface="Cambria"/>
                <a:cs typeface="Cambria"/>
              </a:rPr>
              <a:t> </a:t>
            </a:r>
            <a:r>
              <a:rPr sz="1433" spc="197" dirty="0">
                <a:latin typeface="Cambria"/>
                <a:cs typeface="Cambria"/>
              </a:rPr>
              <a:t>=</a:t>
            </a:r>
            <a:endParaRPr sz="1433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90643" y="3185607"/>
            <a:ext cx="103101" cy="1305946"/>
          </a:xfrm>
          <a:custGeom>
            <a:avLst/>
            <a:gdLst/>
            <a:ahLst/>
            <a:cxnLst/>
            <a:rect l="l" t="t" r="r" b="b"/>
            <a:pathLst>
              <a:path w="226695" h="2871470">
                <a:moveTo>
                  <a:pt x="226329" y="0"/>
                </a:moveTo>
                <a:lnTo>
                  <a:pt x="176498" y="8584"/>
                </a:lnTo>
                <a:lnTo>
                  <a:pt x="137977" y="30845"/>
                </a:lnTo>
                <a:lnTo>
                  <a:pt x="110630" y="64455"/>
                </a:lnTo>
                <a:lnTo>
                  <a:pt x="94321" y="107086"/>
                </a:lnTo>
                <a:lnTo>
                  <a:pt x="88915" y="156409"/>
                </a:lnTo>
                <a:lnTo>
                  <a:pt x="88915" y="1313923"/>
                </a:lnTo>
                <a:lnTo>
                  <a:pt x="83036" y="1352501"/>
                </a:lnTo>
                <a:lnTo>
                  <a:pt x="65827" y="1387328"/>
                </a:lnTo>
                <a:lnTo>
                  <a:pt x="37934" y="1412532"/>
                </a:lnTo>
                <a:lnTo>
                  <a:pt x="0" y="1422238"/>
                </a:lnTo>
                <a:lnTo>
                  <a:pt x="0" y="1448912"/>
                </a:lnTo>
                <a:lnTo>
                  <a:pt x="37934" y="1458619"/>
                </a:lnTo>
                <a:lnTo>
                  <a:pt x="65827" y="1483822"/>
                </a:lnTo>
                <a:lnTo>
                  <a:pt x="83036" y="1518649"/>
                </a:lnTo>
                <a:lnTo>
                  <a:pt x="88915" y="1557227"/>
                </a:lnTo>
                <a:lnTo>
                  <a:pt x="88915" y="2714742"/>
                </a:lnTo>
                <a:lnTo>
                  <a:pt x="94321" y="2764065"/>
                </a:lnTo>
                <a:lnTo>
                  <a:pt x="110630" y="2806696"/>
                </a:lnTo>
                <a:lnTo>
                  <a:pt x="137977" y="2840306"/>
                </a:lnTo>
                <a:lnTo>
                  <a:pt x="176498" y="2862567"/>
                </a:lnTo>
                <a:lnTo>
                  <a:pt x="226329" y="2871152"/>
                </a:lnTo>
                <a:lnTo>
                  <a:pt x="226329" y="2857006"/>
                </a:lnTo>
                <a:lnTo>
                  <a:pt x="182939" y="2844806"/>
                </a:lnTo>
                <a:lnTo>
                  <a:pt x="155652" y="2816994"/>
                </a:lnTo>
                <a:lnTo>
                  <a:pt x="141475" y="2778574"/>
                </a:lnTo>
                <a:lnTo>
                  <a:pt x="137414" y="2734546"/>
                </a:lnTo>
                <a:lnTo>
                  <a:pt x="137414" y="1557227"/>
                </a:lnTo>
                <a:lnTo>
                  <a:pt x="128201" y="1514873"/>
                </a:lnTo>
                <a:lnTo>
                  <a:pt x="103414" y="1475739"/>
                </a:lnTo>
                <a:lnTo>
                  <a:pt x="67336" y="1447138"/>
                </a:lnTo>
                <a:lnTo>
                  <a:pt x="24249" y="1436384"/>
                </a:lnTo>
                <a:lnTo>
                  <a:pt x="24249" y="1434767"/>
                </a:lnTo>
                <a:lnTo>
                  <a:pt x="67848" y="1423388"/>
                </a:lnTo>
                <a:lnTo>
                  <a:pt x="103869" y="1395260"/>
                </a:lnTo>
                <a:lnTo>
                  <a:pt x="128371" y="1356676"/>
                </a:lnTo>
                <a:lnTo>
                  <a:pt x="137414" y="1313923"/>
                </a:lnTo>
                <a:lnTo>
                  <a:pt x="137414" y="136606"/>
                </a:lnTo>
                <a:lnTo>
                  <a:pt x="141475" y="92577"/>
                </a:lnTo>
                <a:lnTo>
                  <a:pt x="155652" y="54157"/>
                </a:lnTo>
                <a:lnTo>
                  <a:pt x="182939" y="26345"/>
                </a:lnTo>
                <a:lnTo>
                  <a:pt x="226329" y="14145"/>
                </a:lnTo>
                <a:lnTo>
                  <a:pt x="2263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9" name="object 9"/>
          <p:cNvSpPr txBox="1"/>
          <p:nvPr/>
        </p:nvSpPr>
        <p:spPr>
          <a:xfrm>
            <a:off x="2011910" y="3137370"/>
            <a:ext cx="1412802" cy="1035071"/>
          </a:xfrm>
          <a:prstGeom prst="rect">
            <a:avLst/>
          </a:prstGeom>
        </p:spPr>
        <p:txBody>
          <a:bodyPr vert="horz" wrap="square" lIns="0" tIns="37255" rIns="0" bIns="0" rtlCol="0">
            <a:spAutoFit/>
          </a:bodyPr>
          <a:lstStyle/>
          <a:p>
            <a:pPr marL="17328">
              <a:spcBef>
                <a:spcPts val="293"/>
              </a:spcBef>
            </a:pPr>
            <a:r>
              <a:rPr sz="1433" b="1" spc="9" dirty="0">
                <a:latin typeface="Times New Roman"/>
                <a:cs typeface="Times New Roman"/>
              </a:rPr>
              <a:t>V</a:t>
            </a:r>
            <a:r>
              <a:rPr sz="1433" b="1" spc="43" dirty="0">
                <a:latin typeface="Times New Roman"/>
                <a:cs typeface="Times New Roman"/>
              </a:rPr>
              <a:t> </a:t>
            </a:r>
            <a:r>
              <a:rPr sz="1433" spc="197" dirty="0">
                <a:latin typeface="Cambria"/>
                <a:cs typeface="Cambria"/>
              </a:rPr>
              <a:t>=</a:t>
            </a:r>
            <a:r>
              <a:rPr sz="1433" spc="86" dirty="0">
                <a:latin typeface="Cambria"/>
                <a:cs typeface="Cambria"/>
              </a:rPr>
              <a:t> </a:t>
            </a:r>
            <a:r>
              <a:rPr sz="1433" spc="139" dirty="0">
                <a:latin typeface="Cambria"/>
                <a:cs typeface="Cambria"/>
              </a:rPr>
              <a:t>{</a:t>
            </a:r>
            <a:r>
              <a:rPr sz="1433" i="1" spc="9" dirty="0">
                <a:latin typeface="Times New Roman"/>
                <a:cs typeface="Times New Roman"/>
              </a:rPr>
              <a:t>X</a:t>
            </a:r>
            <a:r>
              <a:rPr sz="1433" spc="66" dirty="0">
                <a:latin typeface="Cambria"/>
                <a:cs typeface="Cambria"/>
              </a:rPr>
              <a:t>,</a:t>
            </a:r>
            <a:r>
              <a:rPr sz="1433" spc="-75" dirty="0">
                <a:latin typeface="Cambria"/>
                <a:cs typeface="Cambria"/>
              </a:rPr>
              <a:t> </a:t>
            </a:r>
            <a:r>
              <a:rPr sz="1433" i="1" spc="7" dirty="0">
                <a:latin typeface="Times New Roman"/>
                <a:cs typeface="Times New Roman"/>
              </a:rPr>
              <a:t>Y</a:t>
            </a:r>
            <a:r>
              <a:rPr sz="1433" spc="139" dirty="0">
                <a:latin typeface="Cambria"/>
                <a:cs typeface="Cambria"/>
              </a:rPr>
              <a:t>}</a:t>
            </a:r>
            <a:endParaRPr sz="1433">
              <a:latin typeface="Cambria"/>
              <a:cs typeface="Cambria"/>
            </a:endParaRPr>
          </a:p>
          <a:p>
            <a:pPr marL="17328">
              <a:spcBef>
                <a:spcPts val="250"/>
              </a:spcBef>
            </a:pPr>
            <a:r>
              <a:rPr sz="1433" b="1" spc="9" dirty="0">
                <a:latin typeface="Times New Roman"/>
                <a:cs typeface="Times New Roman"/>
              </a:rPr>
              <a:t>U</a:t>
            </a:r>
            <a:r>
              <a:rPr sz="1433" b="1" spc="43" dirty="0">
                <a:latin typeface="Times New Roman"/>
                <a:cs typeface="Times New Roman"/>
              </a:rPr>
              <a:t> </a:t>
            </a:r>
            <a:r>
              <a:rPr sz="1433" spc="197" dirty="0">
                <a:latin typeface="Cambria"/>
                <a:cs typeface="Cambria"/>
              </a:rPr>
              <a:t>=</a:t>
            </a:r>
            <a:r>
              <a:rPr sz="1433" spc="86" dirty="0">
                <a:latin typeface="Cambria"/>
                <a:cs typeface="Cambria"/>
              </a:rPr>
              <a:t> </a:t>
            </a:r>
            <a:r>
              <a:rPr sz="1433" spc="139" dirty="0">
                <a:latin typeface="Cambria"/>
                <a:cs typeface="Cambria"/>
              </a:rPr>
              <a:t>{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spc="3" baseline="-19753" dirty="0">
                <a:latin typeface="Times New Roman"/>
                <a:cs typeface="Times New Roman"/>
              </a:rPr>
              <a:t>X</a:t>
            </a:r>
            <a:r>
              <a:rPr sz="1535" i="1" spc="47" baseline="-19753" dirty="0">
                <a:latin typeface="Times New Roman"/>
                <a:cs typeface="Times New Roman"/>
              </a:rPr>
              <a:t>Y</a:t>
            </a:r>
            <a:r>
              <a:rPr sz="1433" spc="66" dirty="0">
                <a:latin typeface="Cambria"/>
                <a:cs typeface="Cambria"/>
              </a:rPr>
              <a:t>,</a:t>
            </a:r>
            <a:r>
              <a:rPr sz="1433" spc="-75" dirty="0">
                <a:latin typeface="Cambria"/>
                <a:cs typeface="Cambria"/>
              </a:rPr>
              <a:t> 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spc="3" baseline="-19753" dirty="0">
                <a:latin typeface="Times New Roman"/>
                <a:cs typeface="Times New Roman"/>
              </a:rPr>
              <a:t>X</a:t>
            </a:r>
            <a:r>
              <a:rPr sz="1433" spc="66" dirty="0">
                <a:latin typeface="Cambria"/>
                <a:cs typeface="Cambria"/>
              </a:rPr>
              <a:t>,</a:t>
            </a:r>
            <a:r>
              <a:rPr sz="1433" spc="-75" dirty="0">
                <a:latin typeface="Cambria"/>
                <a:cs typeface="Cambria"/>
              </a:rPr>
              <a:t> 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baseline="-19753" dirty="0">
                <a:latin typeface="Times New Roman"/>
                <a:cs typeface="Times New Roman"/>
              </a:rPr>
              <a:t>Y</a:t>
            </a:r>
            <a:r>
              <a:rPr sz="1433" spc="139" dirty="0">
                <a:latin typeface="Cambria"/>
                <a:cs typeface="Cambria"/>
              </a:rPr>
              <a:t>}</a:t>
            </a:r>
            <a:endParaRPr sz="1433">
              <a:latin typeface="Cambria"/>
              <a:cs typeface="Cambria"/>
            </a:endParaRPr>
          </a:p>
          <a:p>
            <a:pPr marL="170968" algn="ctr">
              <a:spcBef>
                <a:spcPts val="578"/>
              </a:spcBef>
            </a:pPr>
            <a:r>
              <a:rPr sz="1433" i="1" spc="9" dirty="0">
                <a:latin typeface="Times New Roman"/>
                <a:cs typeface="Times New Roman"/>
              </a:rPr>
              <a:t>X</a:t>
            </a:r>
            <a:r>
              <a:rPr sz="1433" i="1" spc="30" dirty="0">
                <a:latin typeface="Times New Roman"/>
                <a:cs typeface="Times New Roman"/>
              </a:rPr>
              <a:t> </a:t>
            </a:r>
            <a:r>
              <a:rPr sz="1433" spc="197" dirty="0">
                <a:latin typeface="Cambria"/>
                <a:cs typeface="Cambria"/>
              </a:rPr>
              <a:t>=</a:t>
            </a:r>
            <a:r>
              <a:rPr sz="1433" spc="73" dirty="0">
                <a:latin typeface="Cambria"/>
                <a:cs typeface="Cambria"/>
              </a:rPr>
              <a:t> </a:t>
            </a:r>
            <a:r>
              <a:rPr sz="1433" i="1" spc="5" dirty="0">
                <a:latin typeface="Times New Roman"/>
                <a:cs typeface="Times New Roman"/>
              </a:rPr>
              <a:t>x</a:t>
            </a:r>
            <a:endParaRPr sz="143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8862" y="3927395"/>
            <a:ext cx="1502041" cy="44860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sz="2149" spc="1395" baseline="-2645" dirty="0">
                <a:latin typeface="Microsoft Yi Baiti"/>
                <a:cs typeface="Microsoft Yi Baiti"/>
              </a:rPr>
              <a:t>{</a:t>
            </a:r>
            <a:r>
              <a:rPr sz="1433" i="1" spc="7" dirty="0">
                <a:latin typeface="Times New Roman"/>
                <a:cs typeface="Times New Roman"/>
              </a:rPr>
              <a:t>Y</a:t>
            </a:r>
            <a:r>
              <a:rPr sz="1433" i="1" spc="43" dirty="0">
                <a:latin typeface="Times New Roman"/>
                <a:cs typeface="Times New Roman"/>
              </a:rPr>
              <a:t> </a:t>
            </a:r>
            <a:r>
              <a:rPr sz="1433" spc="197" dirty="0">
                <a:latin typeface="Cambria"/>
                <a:cs typeface="Cambria"/>
              </a:rPr>
              <a:t>=</a:t>
            </a:r>
            <a:r>
              <a:rPr sz="1433" spc="86" dirty="0">
                <a:latin typeface="Cambria"/>
                <a:cs typeface="Cambria"/>
              </a:rPr>
              <a:t> </a:t>
            </a:r>
            <a:r>
              <a:rPr sz="1433" i="1" spc="-50" dirty="0">
                <a:latin typeface="Times New Roman"/>
                <a:cs typeface="Times New Roman"/>
              </a:rPr>
              <a:t>f</a:t>
            </a:r>
            <a:r>
              <a:rPr sz="1535" i="1" spc="61" baseline="-19753" dirty="0">
                <a:latin typeface="Times New Roman"/>
                <a:cs typeface="Times New Roman"/>
              </a:rPr>
              <a:t>Y</a:t>
            </a:r>
            <a:r>
              <a:rPr sz="1433" spc="-66" dirty="0">
                <a:latin typeface="Cambria"/>
                <a:cs typeface="Cambria"/>
              </a:rPr>
              <a:t>(</a:t>
            </a:r>
            <a:r>
              <a:rPr sz="1433" i="1" spc="5" dirty="0">
                <a:latin typeface="Times New Roman"/>
                <a:cs typeface="Times New Roman"/>
              </a:rPr>
              <a:t>x</a:t>
            </a:r>
            <a:r>
              <a:rPr sz="1433" spc="66" dirty="0">
                <a:latin typeface="Cambria"/>
                <a:cs typeface="Cambria"/>
              </a:rPr>
              <a:t>,</a:t>
            </a:r>
            <a:r>
              <a:rPr sz="1433" spc="-75" dirty="0">
                <a:latin typeface="Cambria"/>
                <a:cs typeface="Cambria"/>
              </a:rPr>
              <a:t> 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spc="47" baseline="-19753" dirty="0">
                <a:latin typeface="Times New Roman"/>
                <a:cs typeface="Times New Roman"/>
              </a:rPr>
              <a:t>Y</a:t>
            </a:r>
            <a:r>
              <a:rPr sz="1433" spc="66" dirty="0">
                <a:latin typeface="Cambria"/>
                <a:cs typeface="Cambria"/>
              </a:rPr>
              <a:t>,</a:t>
            </a:r>
            <a:r>
              <a:rPr sz="1433" spc="-75" dirty="0">
                <a:latin typeface="Cambria"/>
                <a:cs typeface="Cambria"/>
              </a:rPr>
              <a:t> </a:t>
            </a:r>
            <a:r>
              <a:rPr sz="1433" i="1" spc="-43" dirty="0">
                <a:latin typeface="Times New Roman"/>
                <a:cs typeface="Times New Roman"/>
              </a:rPr>
              <a:t>U</a:t>
            </a:r>
            <a:r>
              <a:rPr sz="1535" i="1" spc="3" baseline="-19753" dirty="0">
                <a:latin typeface="Times New Roman"/>
                <a:cs typeface="Times New Roman"/>
              </a:rPr>
              <a:t>X</a:t>
            </a:r>
            <a:r>
              <a:rPr sz="1535" i="1" spc="102" baseline="-19753" dirty="0">
                <a:latin typeface="Times New Roman"/>
                <a:cs typeface="Times New Roman"/>
              </a:rPr>
              <a:t>Y</a:t>
            </a:r>
            <a:r>
              <a:rPr sz="1433" spc="-66" dirty="0">
                <a:latin typeface="Cambria"/>
                <a:cs typeface="Cambria"/>
              </a:rPr>
              <a:t>)</a:t>
            </a:r>
            <a:endParaRPr sz="1433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3462" y="3827585"/>
            <a:ext cx="379192" cy="628137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33" spc="330" dirty="0">
                <a:latin typeface="Cambria"/>
                <a:cs typeface="Cambria"/>
              </a:rPr>
              <a:t>ℱ</a:t>
            </a:r>
            <a:r>
              <a:rPr sz="1433" spc="57" dirty="0">
                <a:latin typeface="Cambria"/>
                <a:cs typeface="Cambria"/>
              </a:rPr>
              <a:t> </a:t>
            </a:r>
            <a:r>
              <a:rPr sz="1433" spc="197" dirty="0">
                <a:latin typeface="Cambria"/>
                <a:cs typeface="Cambria"/>
              </a:rPr>
              <a:t>=</a:t>
            </a:r>
            <a:endParaRPr sz="1433" dirty="0">
              <a:latin typeface="Cambria"/>
              <a:cs typeface="Cambria"/>
            </a:endParaRPr>
          </a:p>
          <a:p>
            <a:pPr marL="5776">
              <a:spcBef>
                <a:spcPts val="1396"/>
              </a:spcBef>
            </a:pPr>
            <a:r>
              <a:rPr sz="1433" i="1" spc="9" dirty="0">
                <a:latin typeface="Times New Roman"/>
                <a:cs typeface="Times New Roman"/>
              </a:rPr>
              <a:t>P</a:t>
            </a:r>
            <a:r>
              <a:rPr sz="1433" spc="-66" dirty="0">
                <a:latin typeface="Cambria"/>
                <a:cs typeface="Cambria"/>
              </a:rPr>
              <a:t>(</a:t>
            </a:r>
            <a:r>
              <a:rPr sz="1433" b="1" spc="9" dirty="0">
                <a:latin typeface="Times New Roman"/>
                <a:cs typeface="Times New Roman"/>
              </a:rPr>
              <a:t>U</a:t>
            </a:r>
            <a:r>
              <a:rPr sz="1433" spc="-66" dirty="0">
                <a:latin typeface="Cambria"/>
                <a:cs typeface="Cambria"/>
              </a:rPr>
              <a:t>)</a:t>
            </a:r>
            <a:endParaRPr sz="1433" dirty="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10288" y="3121579"/>
            <a:ext cx="2506770" cy="1434173"/>
            <a:chOff x="3100186" y="7728914"/>
            <a:chExt cx="5511800" cy="315341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9808" y="9029440"/>
              <a:ext cx="1267503" cy="5524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0186" y="7728914"/>
              <a:ext cx="5511188" cy="315327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434811" y="1085375"/>
            <a:ext cx="2506770" cy="1434173"/>
            <a:chOff x="3154106" y="3251779"/>
            <a:chExt cx="5511800" cy="315341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8920" y="4526098"/>
              <a:ext cx="2682183" cy="6477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106" y="3251779"/>
              <a:ext cx="5511188" cy="3153278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0803" y="3649455"/>
            <a:ext cx="437983" cy="37950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5630110" y="1660657"/>
            <a:ext cx="1951411" cy="787265"/>
            <a:chOff x="12378586" y="4516689"/>
            <a:chExt cx="4290695" cy="1731010"/>
          </a:xfrm>
        </p:grpSpPr>
        <p:sp>
          <p:nvSpPr>
            <p:cNvPr id="21" name="object 21"/>
            <p:cNvSpPr/>
            <p:nvPr/>
          </p:nvSpPr>
          <p:spPr>
            <a:xfrm>
              <a:off x="15608233" y="5068766"/>
              <a:ext cx="1050290" cy="1158240"/>
            </a:xfrm>
            <a:custGeom>
              <a:avLst/>
              <a:gdLst/>
              <a:ahLst/>
              <a:cxnLst/>
              <a:rect l="l" t="t" r="r" b="b"/>
              <a:pathLst>
                <a:path w="1050290" h="1158239">
                  <a:moveTo>
                    <a:pt x="896562" y="169224"/>
                  </a:moveTo>
                  <a:lnTo>
                    <a:pt x="927257" y="206076"/>
                  </a:lnTo>
                  <a:lnTo>
                    <a:pt x="954541" y="245019"/>
                  </a:lnTo>
                  <a:lnTo>
                    <a:pt x="978415" y="285807"/>
                  </a:lnTo>
                  <a:lnTo>
                    <a:pt x="998878" y="328193"/>
                  </a:lnTo>
                  <a:lnTo>
                    <a:pt x="1015930" y="371932"/>
                  </a:lnTo>
                  <a:lnTo>
                    <a:pt x="1029572" y="416777"/>
                  </a:lnTo>
                  <a:lnTo>
                    <a:pt x="1039804" y="462484"/>
                  </a:lnTo>
                  <a:lnTo>
                    <a:pt x="1046625" y="508805"/>
                  </a:lnTo>
                  <a:lnTo>
                    <a:pt x="1050035" y="555496"/>
                  </a:lnTo>
                  <a:lnTo>
                    <a:pt x="1050035" y="602309"/>
                  </a:lnTo>
                  <a:lnTo>
                    <a:pt x="1046625" y="648999"/>
                  </a:lnTo>
                  <a:lnTo>
                    <a:pt x="1039804" y="695320"/>
                  </a:lnTo>
                  <a:lnTo>
                    <a:pt x="1029572" y="741027"/>
                  </a:lnTo>
                  <a:lnTo>
                    <a:pt x="1015930" y="785873"/>
                  </a:lnTo>
                  <a:lnTo>
                    <a:pt x="998878" y="829612"/>
                  </a:lnTo>
                  <a:lnTo>
                    <a:pt x="978415" y="871998"/>
                  </a:lnTo>
                  <a:lnTo>
                    <a:pt x="954541" y="912785"/>
                  </a:lnTo>
                  <a:lnTo>
                    <a:pt x="927257" y="951728"/>
                  </a:lnTo>
                  <a:lnTo>
                    <a:pt x="896562" y="988581"/>
                  </a:lnTo>
                  <a:lnTo>
                    <a:pt x="863140" y="1022426"/>
                  </a:lnTo>
                  <a:lnTo>
                    <a:pt x="827822" y="1052510"/>
                  </a:lnTo>
                  <a:lnTo>
                    <a:pt x="790831" y="1078834"/>
                  </a:lnTo>
                  <a:lnTo>
                    <a:pt x="752390" y="1101397"/>
                  </a:lnTo>
                  <a:lnTo>
                    <a:pt x="712723" y="1120200"/>
                  </a:lnTo>
                  <a:lnTo>
                    <a:pt x="672051" y="1135242"/>
                  </a:lnTo>
                  <a:lnTo>
                    <a:pt x="630599" y="1146524"/>
                  </a:lnTo>
                  <a:lnTo>
                    <a:pt x="588589" y="1154045"/>
                  </a:lnTo>
                  <a:lnTo>
                    <a:pt x="546245" y="1157805"/>
                  </a:lnTo>
                  <a:lnTo>
                    <a:pt x="503789" y="1157805"/>
                  </a:lnTo>
                  <a:lnTo>
                    <a:pt x="461445" y="1154045"/>
                  </a:lnTo>
                  <a:lnTo>
                    <a:pt x="419435" y="1146524"/>
                  </a:lnTo>
                  <a:lnTo>
                    <a:pt x="377983" y="1135242"/>
                  </a:lnTo>
                  <a:lnTo>
                    <a:pt x="337312" y="1120200"/>
                  </a:lnTo>
                  <a:lnTo>
                    <a:pt x="297644" y="1101397"/>
                  </a:lnTo>
                  <a:lnTo>
                    <a:pt x="259203" y="1078834"/>
                  </a:lnTo>
                  <a:lnTo>
                    <a:pt x="222212" y="1052510"/>
                  </a:lnTo>
                  <a:lnTo>
                    <a:pt x="186894" y="1022426"/>
                  </a:lnTo>
                  <a:lnTo>
                    <a:pt x="153472" y="988581"/>
                  </a:lnTo>
                  <a:lnTo>
                    <a:pt x="122778" y="951728"/>
                  </a:lnTo>
                  <a:lnTo>
                    <a:pt x="95494" y="912785"/>
                  </a:lnTo>
                  <a:lnTo>
                    <a:pt x="71620" y="871998"/>
                  </a:lnTo>
                  <a:lnTo>
                    <a:pt x="51157" y="829612"/>
                  </a:lnTo>
                  <a:lnTo>
                    <a:pt x="34105" y="785873"/>
                  </a:lnTo>
                  <a:lnTo>
                    <a:pt x="20463" y="741027"/>
                  </a:lnTo>
                  <a:lnTo>
                    <a:pt x="10231" y="695320"/>
                  </a:lnTo>
                  <a:lnTo>
                    <a:pt x="3410" y="648999"/>
                  </a:lnTo>
                  <a:lnTo>
                    <a:pt x="0" y="602309"/>
                  </a:lnTo>
                  <a:lnTo>
                    <a:pt x="0" y="555496"/>
                  </a:lnTo>
                  <a:lnTo>
                    <a:pt x="3410" y="508805"/>
                  </a:lnTo>
                  <a:lnTo>
                    <a:pt x="10231" y="462484"/>
                  </a:lnTo>
                  <a:lnTo>
                    <a:pt x="20463" y="416777"/>
                  </a:lnTo>
                  <a:lnTo>
                    <a:pt x="34105" y="371932"/>
                  </a:lnTo>
                  <a:lnTo>
                    <a:pt x="51157" y="328193"/>
                  </a:lnTo>
                  <a:lnTo>
                    <a:pt x="71620" y="285807"/>
                  </a:lnTo>
                  <a:lnTo>
                    <a:pt x="95494" y="245019"/>
                  </a:lnTo>
                  <a:lnTo>
                    <a:pt x="122778" y="206076"/>
                  </a:lnTo>
                  <a:lnTo>
                    <a:pt x="153472" y="169224"/>
                  </a:lnTo>
                  <a:lnTo>
                    <a:pt x="186894" y="135379"/>
                  </a:lnTo>
                  <a:lnTo>
                    <a:pt x="222212" y="105295"/>
                  </a:lnTo>
                  <a:lnTo>
                    <a:pt x="259203" y="78971"/>
                  </a:lnTo>
                  <a:lnTo>
                    <a:pt x="297644" y="56408"/>
                  </a:lnTo>
                  <a:lnTo>
                    <a:pt x="337312" y="37605"/>
                  </a:lnTo>
                  <a:lnTo>
                    <a:pt x="377983" y="22563"/>
                  </a:lnTo>
                  <a:lnTo>
                    <a:pt x="419435" y="11281"/>
                  </a:lnTo>
                  <a:lnTo>
                    <a:pt x="461445" y="3760"/>
                  </a:lnTo>
                  <a:lnTo>
                    <a:pt x="503789" y="0"/>
                  </a:lnTo>
                  <a:lnTo>
                    <a:pt x="546245" y="0"/>
                  </a:lnTo>
                  <a:lnTo>
                    <a:pt x="588589" y="3760"/>
                  </a:lnTo>
                  <a:lnTo>
                    <a:pt x="630599" y="11281"/>
                  </a:lnTo>
                  <a:lnTo>
                    <a:pt x="672051" y="22563"/>
                  </a:lnTo>
                  <a:lnTo>
                    <a:pt x="712723" y="37605"/>
                  </a:lnTo>
                  <a:lnTo>
                    <a:pt x="752390" y="56408"/>
                  </a:lnTo>
                  <a:lnTo>
                    <a:pt x="790831" y="78971"/>
                  </a:lnTo>
                  <a:lnTo>
                    <a:pt x="827822" y="105295"/>
                  </a:lnTo>
                  <a:lnTo>
                    <a:pt x="863140" y="135379"/>
                  </a:lnTo>
                  <a:lnTo>
                    <a:pt x="896562" y="16922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389057" y="5058657"/>
              <a:ext cx="1115695" cy="1178560"/>
            </a:xfrm>
            <a:custGeom>
              <a:avLst/>
              <a:gdLst/>
              <a:ahLst/>
              <a:cxnLst/>
              <a:rect l="l" t="t" r="r" b="b"/>
              <a:pathLst>
                <a:path w="1115694" h="1178560">
                  <a:moveTo>
                    <a:pt x="952237" y="172179"/>
                  </a:moveTo>
                  <a:lnTo>
                    <a:pt x="983279" y="207748"/>
                  </a:lnTo>
                  <a:lnTo>
                    <a:pt x="1011053" y="245247"/>
                  </a:lnTo>
                  <a:lnTo>
                    <a:pt x="1035560" y="284463"/>
                  </a:lnTo>
                  <a:lnTo>
                    <a:pt x="1056799" y="325181"/>
                  </a:lnTo>
                  <a:lnTo>
                    <a:pt x="1074771" y="367186"/>
                  </a:lnTo>
                  <a:lnTo>
                    <a:pt x="1089475" y="410264"/>
                  </a:lnTo>
                  <a:lnTo>
                    <a:pt x="1100911" y="454200"/>
                  </a:lnTo>
                  <a:lnTo>
                    <a:pt x="1109080" y="498780"/>
                  </a:lnTo>
                  <a:lnTo>
                    <a:pt x="1113982" y="543789"/>
                  </a:lnTo>
                  <a:lnTo>
                    <a:pt x="1115615" y="589012"/>
                  </a:lnTo>
                  <a:lnTo>
                    <a:pt x="1113982" y="634235"/>
                  </a:lnTo>
                  <a:lnTo>
                    <a:pt x="1109080" y="679244"/>
                  </a:lnTo>
                  <a:lnTo>
                    <a:pt x="1100911" y="723824"/>
                  </a:lnTo>
                  <a:lnTo>
                    <a:pt x="1089475" y="767760"/>
                  </a:lnTo>
                  <a:lnTo>
                    <a:pt x="1074771" y="810838"/>
                  </a:lnTo>
                  <a:lnTo>
                    <a:pt x="1056799" y="852843"/>
                  </a:lnTo>
                  <a:lnTo>
                    <a:pt x="1035560" y="893561"/>
                  </a:lnTo>
                  <a:lnTo>
                    <a:pt x="1011053" y="932777"/>
                  </a:lnTo>
                  <a:lnTo>
                    <a:pt x="983279" y="970277"/>
                  </a:lnTo>
                  <a:lnTo>
                    <a:pt x="952237" y="1005845"/>
                  </a:lnTo>
                  <a:lnTo>
                    <a:pt x="916756" y="1040281"/>
                  </a:lnTo>
                  <a:lnTo>
                    <a:pt x="879263" y="1070891"/>
                  </a:lnTo>
                  <a:lnTo>
                    <a:pt x="839994" y="1097674"/>
                  </a:lnTo>
                  <a:lnTo>
                    <a:pt x="799185" y="1120631"/>
                  </a:lnTo>
                  <a:lnTo>
                    <a:pt x="757074" y="1139762"/>
                  </a:lnTo>
                  <a:lnTo>
                    <a:pt x="713898" y="1155067"/>
                  </a:lnTo>
                  <a:lnTo>
                    <a:pt x="669892" y="1166546"/>
                  </a:lnTo>
                  <a:lnTo>
                    <a:pt x="625295" y="1174198"/>
                  </a:lnTo>
                  <a:lnTo>
                    <a:pt x="580343" y="1178024"/>
                  </a:lnTo>
                  <a:lnTo>
                    <a:pt x="535272" y="1178024"/>
                  </a:lnTo>
                  <a:lnTo>
                    <a:pt x="490320" y="1174198"/>
                  </a:lnTo>
                  <a:lnTo>
                    <a:pt x="445722" y="1166546"/>
                  </a:lnTo>
                  <a:lnTo>
                    <a:pt x="401717" y="1155067"/>
                  </a:lnTo>
                  <a:lnTo>
                    <a:pt x="358541" y="1139762"/>
                  </a:lnTo>
                  <a:lnTo>
                    <a:pt x="316430" y="1120631"/>
                  </a:lnTo>
                  <a:lnTo>
                    <a:pt x="275621" y="1097674"/>
                  </a:lnTo>
                  <a:lnTo>
                    <a:pt x="236352" y="1070891"/>
                  </a:lnTo>
                  <a:lnTo>
                    <a:pt x="198858" y="1040281"/>
                  </a:lnTo>
                  <a:lnTo>
                    <a:pt x="163378" y="1005845"/>
                  </a:lnTo>
                  <a:lnTo>
                    <a:pt x="132336" y="970277"/>
                  </a:lnTo>
                  <a:lnTo>
                    <a:pt x="104562" y="932777"/>
                  </a:lnTo>
                  <a:lnTo>
                    <a:pt x="80055" y="893561"/>
                  </a:lnTo>
                  <a:lnTo>
                    <a:pt x="58816" y="852843"/>
                  </a:lnTo>
                  <a:lnTo>
                    <a:pt x="40844" y="810838"/>
                  </a:lnTo>
                  <a:lnTo>
                    <a:pt x="26140" y="767760"/>
                  </a:lnTo>
                  <a:lnTo>
                    <a:pt x="14704" y="723824"/>
                  </a:lnTo>
                  <a:lnTo>
                    <a:pt x="6535" y="679244"/>
                  </a:lnTo>
                  <a:lnTo>
                    <a:pt x="1633" y="634235"/>
                  </a:lnTo>
                  <a:lnTo>
                    <a:pt x="0" y="589012"/>
                  </a:lnTo>
                  <a:lnTo>
                    <a:pt x="1633" y="543789"/>
                  </a:lnTo>
                  <a:lnTo>
                    <a:pt x="6535" y="498780"/>
                  </a:lnTo>
                  <a:lnTo>
                    <a:pt x="14704" y="454200"/>
                  </a:lnTo>
                  <a:lnTo>
                    <a:pt x="26140" y="410264"/>
                  </a:lnTo>
                  <a:lnTo>
                    <a:pt x="40844" y="367186"/>
                  </a:lnTo>
                  <a:lnTo>
                    <a:pt x="58816" y="325181"/>
                  </a:lnTo>
                  <a:lnTo>
                    <a:pt x="80055" y="284463"/>
                  </a:lnTo>
                  <a:lnTo>
                    <a:pt x="104562" y="245247"/>
                  </a:lnTo>
                  <a:lnTo>
                    <a:pt x="132336" y="207748"/>
                  </a:lnTo>
                  <a:lnTo>
                    <a:pt x="163378" y="172179"/>
                  </a:lnTo>
                  <a:lnTo>
                    <a:pt x="198858" y="137743"/>
                  </a:lnTo>
                  <a:lnTo>
                    <a:pt x="236352" y="107133"/>
                  </a:lnTo>
                  <a:lnTo>
                    <a:pt x="275621" y="80350"/>
                  </a:lnTo>
                  <a:lnTo>
                    <a:pt x="316430" y="57393"/>
                  </a:lnTo>
                  <a:lnTo>
                    <a:pt x="358541" y="38262"/>
                  </a:lnTo>
                  <a:lnTo>
                    <a:pt x="401717" y="22957"/>
                  </a:lnTo>
                  <a:lnTo>
                    <a:pt x="445722" y="11478"/>
                  </a:lnTo>
                  <a:lnTo>
                    <a:pt x="490320" y="3826"/>
                  </a:lnTo>
                  <a:lnTo>
                    <a:pt x="535272" y="0"/>
                  </a:lnTo>
                  <a:lnTo>
                    <a:pt x="580343" y="0"/>
                  </a:lnTo>
                  <a:lnTo>
                    <a:pt x="625295" y="3826"/>
                  </a:lnTo>
                  <a:lnTo>
                    <a:pt x="669892" y="11478"/>
                  </a:lnTo>
                  <a:lnTo>
                    <a:pt x="713898" y="22957"/>
                  </a:lnTo>
                  <a:lnTo>
                    <a:pt x="757074" y="38262"/>
                  </a:lnTo>
                  <a:lnTo>
                    <a:pt x="799185" y="57393"/>
                  </a:lnTo>
                  <a:lnTo>
                    <a:pt x="839994" y="80350"/>
                  </a:lnTo>
                  <a:lnTo>
                    <a:pt x="879263" y="107133"/>
                  </a:lnTo>
                  <a:lnTo>
                    <a:pt x="916756" y="137743"/>
                  </a:lnTo>
                  <a:lnTo>
                    <a:pt x="952237" y="172179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3" name="object 23"/>
            <p:cNvSpPr/>
            <p:nvPr/>
          </p:nvSpPr>
          <p:spPr>
            <a:xfrm>
              <a:off x="13466472" y="4542866"/>
              <a:ext cx="2194560" cy="533400"/>
            </a:xfrm>
            <a:custGeom>
              <a:avLst/>
              <a:gdLst/>
              <a:ahLst/>
              <a:cxnLst/>
              <a:rect l="l" t="t" r="r" b="b"/>
              <a:pathLst>
                <a:path w="2194559" h="533400">
                  <a:moveTo>
                    <a:pt x="0" y="533333"/>
                  </a:moveTo>
                  <a:lnTo>
                    <a:pt x="61751" y="477423"/>
                  </a:lnTo>
                  <a:lnTo>
                    <a:pt x="104500" y="441045"/>
                  </a:lnTo>
                  <a:lnTo>
                    <a:pt x="147168" y="406107"/>
                  </a:lnTo>
                  <a:lnTo>
                    <a:pt x="189754" y="372611"/>
                  </a:lnTo>
                  <a:lnTo>
                    <a:pt x="232258" y="340556"/>
                  </a:lnTo>
                  <a:lnTo>
                    <a:pt x="274680" y="309943"/>
                  </a:lnTo>
                  <a:lnTo>
                    <a:pt x="317021" y="280770"/>
                  </a:lnTo>
                  <a:lnTo>
                    <a:pt x="359280" y="253039"/>
                  </a:lnTo>
                  <a:lnTo>
                    <a:pt x="401458" y="226750"/>
                  </a:lnTo>
                  <a:lnTo>
                    <a:pt x="443554" y="201902"/>
                  </a:lnTo>
                  <a:lnTo>
                    <a:pt x="485568" y="178495"/>
                  </a:lnTo>
                  <a:lnTo>
                    <a:pt x="527501" y="156529"/>
                  </a:lnTo>
                  <a:lnTo>
                    <a:pt x="569352" y="136005"/>
                  </a:lnTo>
                  <a:lnTo>
                    <a:pt x="611121" y="116922"/>
                  </a:lnTo>
                  <a:lnTo>
                    <a:pt x="652809" y="99280"/>
                  </a:lnTo>
                  <a:lnTo>
                    <a:pt x="694415" y="83079"/>
                  </a:lnTo>
                  <a:lnTo>
                    <a:pt x="735940" y="68320"/>
                  </a:lnTo>
                  <a:lnTo>
                    <a:pt x="777383" y="55002"/>
                  </a:lnTo>
                  <a:lnTo>
                    <a:pt x="818744" y="43126"/>
                  </a:lnTo>
                  <a:lnTo>
                    <a:pt x="860024" y="32690"/>
                  </a:lnTo>
                  <a:lnTo>
                    <a:pt x="901222" y="23696"/>
                  </a:lnTo>
                  <a:lnTo>
                    <a:pt x="942338" y="16144"/>
                  </a:lnTo>
                  <a:lnTo>
                    <a:pt x="983373" y="10032"/>
                  </a:lnTo>
                  <a:lnTo>
                    <a:pt x="1024326" y="5362"/>
                  </a:lnTo>
                  <a:lnTo>
                    <a:pt x="1065197" y="2133"/>
                  </a:lnTo>
                  <a:lnTo>
                    <a:pt x="1105987" y="346"/>
                  </a:lnTo>
                  <a:lnTo>
                    <a:pt x="1146696" y="0"/>
                  </a:lnTo>
                  <a:lnTo>
                    <a:pt x="1187322" y="1095"/>
                  </a:lnTo>
                  <a:lnTo>
                    <a:pt x="1227867" y="3631"/>
                  </a:lnTo>
                  <a:lnTo>
                    <a:pt x="1268331" y="7608"/>
                  </a:lnTo>
                  <a:lnTo>
                    <a:pt x="1308713" y="13027"/>
                  </a:lnTo>
                  <a:lnTo>
                    <a:pt x="1349013" y="19887"/>
                  </a:lnTo>
                  <a:lnTo>
                    <a:pt x="1389232" y="28189"/>
                  </a:lnTo>
                  <a:lnTo>
                    <a:pt x="1429369" y="37931"/>
                  </a:lnTo>
                  <a:lnTo>
                    <a:pt x="1469424" y="49115"/>
                  </a:lnTo>
                  <a:lnTo>
                    <a:pt x="1509398" y="61740"/>
                  </a:lnTo>
                  <a:lnTo>
                    <a:pt x="1549290" y="75807"/>
                  </a:lnTo>
                  <a:lnTo>
                    <a:pt x="1589101" y="91315"/>
                  </a:lnTo>
                  <a:lnTo>
                    <a:pt x="1628830" y="108264"/>
                  </a:lnTo>
                  <a:lnTo>
                    <a:pt x="1668477" y="126654"/>
                  </a:lnTo>
                  <a:lnTo>
                    <a:pt x="1708043" y="146486"/>
                  </a:lnTo>
                  <a:lnTo>
                    <a:pt x="1747528" y="167758"/>
                  </a:lnTo>
                  <a:lnTo>
                    <a:pt x="1786930" y="190472"/>
                  </a:lnTo>
                  <a:lnTo>
                    <a:pt x="1826251" y="214628"/>
                  </a:lnTo>
                  <a:lnTo>
                    <a:pt x="1865491" y="240224"/>
                  </a:lnTo>
                  <a:lnTo>
                    <a:pt x="1904649" y="267262"/>
                  </a:lnTo>
                  <a:lnTo>
                    <a:pt x="1943725" y="295741"/>
                  </a:lnTo>
                  <a:lnTo>
                    <a:pt x="1982720" y="325661"/>
                  </a:lnTo>
                  <a:lnTo>
                    <a:pt x="2021633" y="357023"/>
                  </a:lnTo>
                  <a:lnTo>
                    <a:pt x="2060465" y="389826"/>
                  </a:lnTo>
                  <a:lnTo>
                    <a:pt x="2099215" y="424070"/>
                  </a:lnTo>
                  <a:lnTo>
                    <a:pt x="2137883" y="459755"/>
                  </a:lnTo>
                  <a:lnTo>
                    <a:pt x="2176470" y="496882"/>
                  </a:lnTo>
                  <a:lnTo>
                    <a:pt x="2194462" y="515911"/>
                  </a:lnTo>
                </a:path>
              </a:pathLst>
            </a:custGeom>
            <a:ln w="52354">
              <a:solidFill>
                <a:srgbClr val="414141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330987" y="4966378"/>
              <a:ext cx="2458720" cy="239395"/>
            </a:xfrm>
            <a:custGeom>
              <a:avLst/>
              <a:gdLst/>
              <a:ahLst/>
              <a:cxnLst/>
              <a:rect l="l" t="t" r="r" b="b"/>
              <a:pathLst>
                <a:path w="2458719" h="239395">
                  <a:moveTo>
                    <a:pt x="228206" y="168935"/>
                  </a:moveTo>
                  <a:lnTo>
                    <a:pt x="80594" y="14541"/>
                  </a:lnTo>
                  <a:lnTo>
                    <a:pt x="0" y="239344"/>
                  </a:lnTo>
                  <a:lnTo>
                    <a:pt x="228206" y="168935"/>
                  </a:lnTo>
                  <a:close/>
                </a:path>
                <a:path w="2458719" h="239395">
                  <a:moveTo>
                    <a:pt x="2458720" y="228600"/>
                  </a:moveTo>
                  <a:lnTo>
                    <a:pt x="2389568" y="0"/>
                  </a:lnTo>
                  <a:lnTo>
                    <a:pt x="2234349" y="146761"/>
                  </a:lnTo>
                  <a:lnTo>
                    <a:pt x="2458720" y="22860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5" name="object 25"/>
            <p:cNvSpPr/>
            <p:nvPr/>
          </p:nvSpPr>
          <p:spPr>
            <a:xfrm>
              <a:off x="13515012" y="5647669"/>
              <a:ext cx="1895475" cy="0"/>
            </a:xfrm>
            <a:custGeom>
              <a:avLst/>
              <a:gdLst/>
              <a:ahLst/>
              <a:cxnLst/>
              <a:rect l="l" t="t" r="r" b="b"/>
              <a:pathLst>
                <a:path w="1895475">
                  <a:moveTo>
                    <a:pt x="0" y="0"/>
                  </a:moveTo>
                  <a:lnTo>
                    <a:pt x="1868720" y="0"/>
                  </a:lnTo>
                  <a:lnTo>
                    <a:pt x="1894897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6" name="object 26"/>
            <p:cNvSpPr/>
            <p:nvPr/>
          </p:nvSpPr>
          <p:spPr>
            <a:xfrm>
              <a:off x="15383730" y="5540866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462185" y="1309867"/>
            <a:ext cx="166348" cy="265398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683" i="1" spc="2" dirty="0">
                <a:latin typeface="Times New Roman"/>
                <a:cs typeface="Times New Roman"/>
              </a:rPr>
              <a:t>U</a:t>
            </a:r>
            <a:endParaRPr sz="1683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09379" y="1425588"/>
            <a:ext cx="189163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182" i="1" spc="9" dirty="0">
                <a:latin typeface="Times New Roman"/>
                <a:cs typeface="Times New Roman"/>
              </a:rPr>
              <a:t>X</a:t>
            </a:r>
            <a:r>
              <a:rPr sz="1182" i="1" spc="7" dirty="0">
                <a:latin typeface="Times New Roman"/>
                <a:cs typeface="Times New Roman"/>
              </a:rPr>
              <a:t>Y</a:t>
            </a:r>
            <a:endParaRPr sz="1182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87804" y="3702956"/>
            <a:ext cx="1951411" cy="755785"/>
            <a:chOff x="12505441" y="9007223"/>
            <a:chExt cx="4290695" cy="1661795"/>
          </a:xfrm>
        </p:grpSpPr>
        <p:sp>
          <p:nvSpPr>
            <p:cNvPr id="30" name="object 30"/>
            <p:cNvSpPr/>
            <p:nvPr/>
          </p:nvSpPr>
          <p:spPr>
            <a:xfrm>
              <a:off x="15735078" y="9490484"/>
              <a:ext cx="1050290" cy="1158240"/>
            </a:xfrm>
            <a:custGeom>
              <a:avLst/>
              <a:gdLst/>
              <a:ahLst/>
              <a:cxnLst/>
              <a:rect l="l" t="t" r="r" b="b"/>
              <a:pathLst>
                <a:path w="1050290" h="1158240">
                  <a:moveTo>
                    <a:pt x="896562" y="169224"/>
                  </a:moveTo>
                  <a:lnTo>
                    <a:pt x="927257" y="206076"/>
                  </a:lnTo>
                  <a:lnTo>
                    <a:pt x="954541" y="245019"/>
                  </a:lnTo>
                  <a:lnTo>
                    <a:pt x="978415" y="285807"/>
                  </a:lnTo>
                  <a:lnTo>
                    <a:pt x="998878" y="328193"/>
                  </a:lnTo>
                  <a:lnTo>
                    <a:pt x="1015930" y="371932"/>
                  </a:lnTo>
                  <a:lnTo>
                    <a:pt x="1029572" y="416777"/>
                  </a:lnTo>
                  <a:lnTo>
                    <a:pt x="1039804" y="462484"/>
                  </a:lnTo>
                  <a:lnTo>
                    <a:pt x="1046625" y="508805"/>
                  </a:lnTo>
                  <a:lnTo>
                    <a:pt x="1050035" y="555496"/>
                  </a:lnTo>
                  <a:lnTo>
                    <a:pt x="1050035" y="602309"/>
                  </a:lnTo>
                  <a:lnTo>
                    <a:pt x="1046625" y="648999"/>
                  </a:lnTo>
                  <a:lnTo>
                    <a:pt x="1039804" y="695320"/>
                  </a:lnTo>
                  <a:lnTo>
                    <a:pt x="1029572" y="741027"/>
                  </a:lnTo>
                  <a:lnTo>
                    <a:pt x="1015930" y="785873"/>
                  </a:lnTo>
                  <a:lnTo>
                    <a:pt x="998878" y="829612"/>
                  </a:lnTo>
                  <a:lnTo>
                    <a:pt x="978415" y="871998"/>
                  </a:lnTo>
                  <a:lnTo>
                    <a:pt x="954541" y="912785"/>
                  </a:lnTo>
                  <a:lnTo>
                    <a:pt x="927257" y="951728"/>
                  </a:lnTo>
                  <a:lnTo>
                    <a:pt x="896562" y="988581"/>
                  </a:lnTo>
                  <a:lnTo>
                    <a:pt x="863140" y="1022426"/>
                  </a:lnTo>
                  <a:lnTo>
                    <a:pt x="827822" y="1052510"/>
                  </a:lnTo>
                  <a:lnTo>
                    <a:pt x="790831" y="1078834"/>
                  </a:lnTo>
                  <a:lnTo>
                    <a:pt x="752390" y="1101397"/>
                  </a:lnTo>
                  <a:lnTo>
                    <a:pt x="712723" y="1120200"/>
                  </a:lnTo>
                  <a:lnTo>
                    <a:pt x="672051" y="1135242"/>
                  </a:lnTo>
                  <a:lnTo>
                    <a:pt x="630599" y="1146524"/>
                  </a:lnTo>
                  <a:lnTo>
                    <a:pt x="588589" y="1154045"/>
                  </a:lnTo>
                  <a:lnTo>
                    <a:pt x="546245" y="1157805"/>
                  </a:lnTo>
                  <a:lnTo>
                    <a:pt x="503789" y="1157805"/>
                  </a:lnTo>
                  <a:lnTo>
                    <a:pt x="461445" y="1154045"/>
                  </a:lnTo>
                  <a:lnTo>
                    <a:pt x="419435" y="1146524"/>
                  </a:lnTo>
                  <a:lnTo>
                    <a:pt x="377983" y="1135242"/>
                  </a:lnTo>
                  <a:lnTo>
                    <a:pt x="337312" y="1120200"/>
                  </a:lnTo>
                  <a:lnTo>
                    <a:pt x="297644" y="1101397"/>
                  </a:lnTo>
                  <a:lnTo>
                    <a:pt x="259203" y="1078834"/>
                  </a:lnTo>
                  <a:lnTo>
                    <a:pt x="222212" y="1052510"/>
                  </a:lnTo>
                  <a:lnTo>
                    <a:pt x="186894" y="1022426"/>
                  </a:lnTo>
                  <a:lnTo>
                    <a:pt x="153472" y="988581"/>
                  </a:lnTo>
                  <a:lnTo>
                    <a:pt x="122778" y="951728"/>
                  </a:lnTo>
                  <a:lnTo>
                    <a:pt x="95494" y="912785"/>
                  </a:lnTo>
                  <a:lnTo>
                    <a:pt x="71620" y="871998"/>
                  </a:lnTo>
                  <a:lnTo>
                    <a:pt x="51157" y="829612"/>
                  </a:lnTo>
                  <a:lnTo>
                    <a:pt x="34105" y="785873"/>
                  </a:lnTo>
                  <a:lnTo>
                    <a:pt x="20463" y="741027"/>
                  </a:lnTo>
                  <a:lnTo>
                    <a:pt x="10231" y="695320"/>
                  </a:lnTo>
                  <a:lnTo>
                    <a:pt x="3410" y="648999"/>
                  </a:lnTo>
                  <a:lnTo>
                    <a:pt x="0" y="602309"/>
                  </a:lnTo>
                  <a:lnTo>
                    <a:pt x="0" y="555496"/>
                  </a:lnTo>
                  <a:lnTo>
                    <a:pt x="3410" y="508805"/>
                  </a:lnTo>
                  <a:lnTo>
                    <a:pt x="10231" y="462484"/>
                  </a:lnTo>
                  <a:lnTo>
                    <a:pt x="20463" y="416777"/>
                  </a:lnTo>
                  <a:lnTo>
                    <a:pt x="34105" y="371932"/>
                  </a:lnTo>
                  <a:lnTo>
                    <a:pt x="51157" y="328193"/>
                  </a:lnTo>
                  <a:lnTo>
                    <a:pt x="71620" y="285807"/>
                  </a:lnTo>
                  <a:lnTo>
                    <a:pt x="95494" y="245019"/>
                  </a:lnTo>
                  <a:lnTo>
                    <a:pt x="122778" y="206076"/>
                  </a:lnTo>
                  <a:lnTo>
                    <a:pt x="153472" y="169224"/>
                  </a:lnTo>
                  <a:lnTo>
                    <a:pt x="186894" y="135379"/>
                  </a:lnTo>
                  <a:lnTo>
                    <a:pt x="222212" y="105295"/>
                  </a:lnTo>
                  <a:lnTo>
                    <a:pt x="259203" y="78971"/>
                  </a:lnTo>
                  <a:lnTo>
                    <a:pt x="297644" y="56408"/>
                  </a:lnTo>
                  <a:lnTo>
                    <a:pt x="337312" y="37605"/>
                  </a:lnTo>
                  <a:lnTo>
                    <a:pt x="377983" y="22563"/>
                  </a:lnTo>
                  <a:lnTo>
                    <a:pt x="419435" y="11281"/>
                  </a:lnTo>
                  <a:lnTo>
                    <a:pt x="461445" y="3760"/>
                  </a:lnTo>
                  <a:lnTo>
                    <a:pt x="503789" y="0"/>
                  </a:lnTo>
                  <a:lnTo>
                    <a:pt x="546245" y="0"/>
                  </a:lnTo>
                  <a:lnTo>
                    <a:pt x="588589" y="3760"/>
                  </a:lnTo>
                  <a:lnTo>
                    <a:pt x="630599" y="11281"/>
                  </a:lnTo>
                  <a:lnTo>
                    <a:pt x="672051" y="22563"/>
                  </a:lnTo>
                  <a:lnTo>
                    <a:pt x="712723" y="37605"/>
                  </a:lnTo>
                  <a:lnTo>
                    <a:pt x="752390" y="56408"/>
                  </a:lnTo>
                  <a:lnTo>
                    <a:pt x="790831" y="78971"/>
                  </a:lnTo>
                  <a:lnTo>
                    <a:pt x="827822" y="105295"/>
                  </a:lnTo>
                  <a:lnTo>
                    <a:pt x="863140" y="135379"/>
                  </a:lnTo>
                  <a:lnTo>
                    <a:pt x="896562" y="16922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1" name="object 31"/>
            <p:cNvSpPr/>
            <p:nvPr/>
          </p:nvSpPr>
          <p:spPr>
            <a:xfrm>
              <a:off x="15193684" y="9033400"/>
              <a:ext cx="530225" cy="515620"/>
            </a:xfrm>
            <a:custGeom>
              <a:avLst/>
              <a:gdLst/>
              <a:ahLst/>
              <a:cxnLst/>
              <a:rect l="l" t="t" r="r" b="b"/>
              <a:pathLst>
                <a:path w="530225" h="515620">
                  <a:moveTo>
                    <a:pt x="530215" y="515089"/>
                  </a:moveTo>
                  <a:lnTo>
                    <a:pt x="511439" y="496849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414141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30707" y="9453643"/>
              <a:ext cx="227965" cy="226060"/>
            </a:xfrm>
            <a:custGeom>
              <a:avLst/>
              <a:gdLst/>
              <a:ahLst/>
              <a:cxnLst/>
              <a:rect l="l" t="t" r="r" b="b"/>
              <a:pathLst>
                <a:path w="227965" h="226059">
                  <a:moveTo>
                    <a:pt x="148843" y="0"/>
                  </a:moveTo>
                  <a:lnTo>
                    <a:pt x="0" y="153212"/>
                  </a:lnTo>
                  <a:lnTo>
                    <a:pt x="227626" y="225447"/>
                  </a:lnTo>
                  <a:lnTo>
                    <a:pt x="148843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515912" y="9480374"/>
              <a:ext cx="1115695" cy="1178560"/>
            </a:xfrm>
            <a:custGeom>
              <a:avLst/>
              <a:gdLst/>
              <a:ahLst/>
              <a:cxnLst/>
              <a:rect l="l" t="t" r="r" b="b"/>
              <a:pathLst>
                <a:path w="1115694" h="1178559">
                  <a:moveTo>
                    <a:pt x="952237" y="172179"/>
                  </a:moveTo>
                  <a:lnTo>
                    <a:pt x="983279" y="207748"/>
                  </a:lnTo>
                  <a:lnTo>
                    <a:pt x="1011053" y="245247"/>
                  </a:lnTo>
                  <a:lnTo>
                    <a:pt x="1035560" y="284463"/>
                  </a:lnTo>
                  <a:lnTo>
                    <a:pt x="1056799" y="325181"/>
                  </a:lnTo>
                  <a:lnTo>
                    <a:pt x="1074771" y="367186"/>
                  </a:lnTo>
                  <a:lnTo>
                    <a:pt x="1089475" y="410264"/>
                  </a:lnTo>
                  <a:lnTo>
                    <a:pt x="1100911" y="454200"/>
                  </a:lnTo>
                  <a:lnTo>
                    <a:pt x="1109080" y="498780"/>
                  </a:lnTo>
                  <a:lnTo>
                    <a:pt x="1113982" y="543789"/>
                  </a:lnTo>
                  <a:lnTo>
                    <a:pt x="1115615" y="589012"/>
                  </a:lnTo>
                  <a:lnTo>
                    <a:pt x="1113982" y="634235"/>
                  </a:lnTo>
                  <a:lnTo>
                    <a:pt x="1109080" y="679244"/>
                  </a:lnTo>
                  <a:lnTo>
                    <a:pt x="1100911" y="723824"/>
                  </a:lnTo>
                  <a:lnTo>
                    <a:pt x="1089475" y="767760"/>
                  </a:lnTo>
                  <a:lnTo>
                    <a:pt x="1074771" y="810838"/>
                  </a:lnTo>
                  <a:lnTo>
                    <a:pt x="1056799" y="852843"/>
                  </a:lnTo>
                  <a:lnTo>
                    <a:pt x="1035560" y="893561"/>
                  </a:lnTo>
                  <a:lnTo>
                    <a:pt x="1011053" y="932777"/>
                  </a:lnTo>
                  <a:lnTo>
                    <a:pt x="983279" y="970277"/>
                  </a:lnTo>
                  <a:lnTo>
                    <a:pt x="952237" y="1005845"/>
                  </a:lnTo>
                  <a:lnTo>
                    <a:pt x="916756" y="1040281"/>
                  </a:lnTo>
                  <a:lnTo>
                    <a:pt x="879263" y="1070891"/>
                  </a:lnTo>
                  <a:lnTo>
                    <a:pt x="839994" y="1097674"/>
                  </a:lnTo>
                  <a:lnTo>
                    <a:pt x="799185" y="1120631"/>
                  </a:lnTo>
                  <a:lnTo>
                    <a:pt x="757074" y="1139762"/>
                  </a:lnTo>
                  <a:lnTo>
                    <a:pt x="713898" y="1155067"/>
                  </a:lnTo>
                  <a:lnTo>
                    <a:pt x="669892" y="1166546"/>
                  </a:lnTo>
                  <a:lnTo>
                    <a:pt x="625295" y="1174198"/>
                  </a:lnTo>
                  <a:lnTo>
                    <a:pt x="580343" y="1178024"/>
                  </a:lnTo>
                  <a:lnTo>
                    <a:pt x="535272" y="1178024"/>
                  </a:lnTo>
                  <a:lnTo>
                    <a:pt x="490320" y="1174198"/>
                  </a:lnTo>
                  <a:lnTo>
                    <a:pt x="445722" y="1166546"/>
                  </a:lnTo>
                  <a:lnTo>
                    <a:pt x="401717" y="1155067"/>
                  </a:lnTo>
                  <a:lnTo>
                    <a:pt x="358541" y="1139762"/>
                  </a:lnTo>
                  <a:lnTo>
                    <a:pt x="316430" y="1120631"/>
                  </a:lnTo>
                  <a:lnTo>
                    <a:pt x="275621" y="1097674"/>
                  </a:lnTo>
                  <a:lnTo>
                    <a:pt x="236352" y="1070891"/>
                  </a:lnTo>
                  <a:lnTo>
                    <a:pt x="198858" y="1040281"/>
                  </a:lnTo>
                  <a:lnTo>
                    <a:pt x="163378" y="1005845"/>
                  </a:lnTo>
                  <a:lnTo>
                    <a:pt x="132336" y="970277"/>
                  </a:lnTo>
                  <a:lnTo>
                    <a:pt x="104562" y="932777"/>
                  </a:lnTo>
                  <a:lnTo>
                    <a:pt x="80055" y="893561"/>
                  </a:lnTo>
                  <a:lnTo>
                    <a:pt x="58816" y="852843"/>
                  </a:lnTo>
                  <a:lnTo>
                    <a:pt x="40844" y="810838"/>
                  </a:lnTo>
                  <a:lnTo>
                    <a:pt x="26140" y="767760"/>
                  </a:lnTo>
                  <a:lnTo>
                    <a:pt x="14704" y="723824"/>
                  </a:lnTo>
                  <a:lnTo>
                    <a:pt x="6535" y="679244"/>
                  </a:lnTo>
                  <a:lnTo>
                    <a:pt x="1633" y="634235"/>
                  </a:lnTo>
                  <a:lnTo>
                    <a:pt x="0" y="589012"/>
                  </a:lnTo>
                  <a:lnTo>
                    <a:pt x="1633" y="543789"/>
                  </a:lnTo>
                  <a:lnTo>
                    <a:pt x="6535" y="498780"/>
                  </a:lnTo>
                  <a:lnTo>
                    <a:pt x="14704" y="454200"/>
                  </a:lnTo>
                  <a:lnTo>
                    <a:pt x="26140" y="410264"/>
                  </a:lnTo>
                  <a:lnTo>
                    <a:pt x="40844" y="367186"/>
                  </a:lnTo>
                  <a:lnTo>
                    <a:pt x="58816" y="325181"/>
                  </a:lnTo>
                  <a:lnTo>
                    <a:pt x="80055" y="284463"/>
                  </a:lnTo>
                  <a:lnTo>
                    <a:pt x="104562" y="245247"/>
                  </a:lnTo>
                  <a:lnTo>
                    <a:pt x="132336" y="207748"/>
                  </a:lnTo>
                  <a:lnTo>
                    <a:pt x="163378" y="172179"/>
                  </a:lnTo>
                  <a:lnTo>
                    <a:pt x="198858" y="137743"/>
                  </a:lnTo>
                  <a:lnTo>
                    <a:pt x="236352" y="107133"/>
                  </a:lnTo>
                  <a:lnTo>
                    <a:pt x="275621" y="80350"/>
                  </a:lnTo>
                  <a:lnTo>
                    <a:pt x="316430" y="57393"/>
                  </a:lnTo>
                  <a:lnTo>
                    <a:pt x="358541" y="38262"/>
                  </a:lnTo>
                  <a:lnTo>
                    <a:pt x="401717" y="22957"/>
                  </a:lnTo>
                  <a:lnTo>
                    <a:pt x="445722" y="11478"/>
                  </a:lnTo>
                  <a:lnTo>
                    <a:pt x="490320" y="3826"/>
                  </a:lnTo>
                  <a:lnTo>
                    <a:pt x="535272" y="0"/>
                  </a:lnTo>
                  <a:lnTo>
                    <a:pt x="580343" y="0"/>
                  </a:lnTo>
                  <a:lnTo>
                    <a:pt x="625295" y="3826"/>
                  </a:lnTo>
                  <a:lnTo>
                    <a:pt x="669892" y="11478"/>
                  </a:lnTo>
                  <a:lnTo>
                    <a:pt x="713898" y="22957"/>
                  </a:lnTo>
                  <a:lnTo>
                    <a:pt x="757074" y="38262"/>
                  </a:lnTo>
                  <a:lnTo>
                    <a:pt x="799185" y="57393"/>
                  </a:lnTo>
                  <a:lnTo>
                    <a:pt x="839994" y="80350"/>
                  </a:lnTo>
                  <a:lnTo>
                    <a:pt x="879263" y="107133"/>
                  </a:lnTo>
                  <a:lnTo>
                    <a:pt x="916756" y="137743"/>
                  </a:lnTo>
                  <a:lnTo>
                    <a:pt x="952237" y="172179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4" name="object 34"/>
            <p:cNvSpPr/>
            <p:nvPr/>
          </p:nvSpPr>
          <p:spPr>
            <a:xfrm>
              <a:off x="13641857" y="10069387"/>
              <a:ext cx="1895475" cy="0"/>
            </a:xfrm>
            <a:custGeom>
              <a:avLst/>
              <a:gdLst/>
              <a:ahLst/>
              <a:cxnLst/>
              <a:rect l="l" t="t" r="r" b="b"/>
              <a:pathLst>
                <a:path w="1895475">
                  <a:moveTo>
                    <a:pt x="0" y="0"/>
                  </a:moveTo>
                  <a:lnTo>
                    <a:pt x="1868719" y="0"/>
                  </a:lnTo>
                  <a:lnTo>
                    <a:pt x="1894896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5" name="object 35"/>
            <p:cNvSpPr/>
            <p:nvPr/>
          </p:nvSpPr>
          <p:spPr>
            <a:xfrm>
              <a:off x="15510574" y="9962584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6" name="object 36"/>
            <p:cNvSpPr/>
            <p:nvPr/>
          </p:nvSpPr>
          <p:spPr>
            <a:xfrm>
              <a:off x="12616034" y="9173752"/>
              <a:ext cx="117475" cy="229870"/>
            </a:xfrm>
            <a:custGeom>
              <a:avLst/>
              <a:gdLst/>
              <a:ahLst/>
              <a:cxnLst/>
              <a:rect l="l" t="t" r="r" b="b"/>
              <a:pathLst>
                <a:path w="117475" h="229870">
                  <a:moveTo>
                    <a:pt x="117312" y="229559"/>
                  </a:moveTo>
                  <a:lnTo>
                    <a:pt x="107783" y="21091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7" name="object 37"/>
            <p:cNvSpPr/>
            <p:nvPr/>
          </p:nvSpPr>
          <p:spPr>
            <a:xfrm>
              <a:off x="12645499" y="9344642"/>
              <a:ext cx="158750" cy="196850"/>
            </a:xfrm>
            <a:custGeom>
              <a:avLst/>
              <a:gdLst/>
              <a:ahLst/>
              <a:cxnLst/>
              <a:rect l="l" t="t" r="r" b="b"/>
              <a:pathLst>
                <a:path w="158750" h="196850">
                  <a:moveTo>
                    <a:pt x="156644" y="0"/>
                  </a:moveTo>
                  <a:lnTo>
                    <a:pt x="0" y="80043"/>
                  </a:lnTo>
                  <a:lnTo>
                    <a:pt x="158361" y="196667"/>
                  </a:lnTo>
                  <a:lnTo>
                    <a:pt x="156644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629787" y="594285"/>
            <a:ext cx="1952277" cy="441547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85621" marR="2310" indent="-280134">
              <a:spcBef>
                <a:spcPts val="59"/>
              </a:spcBef>
            </a:pPr>
            <a:r>
              <a:rPr sz="1410" spc="9" dirty="0">
                <a:latin typeface="Arial MT"/>
                <a:cs typeface="Arial MT"/>
              </a:rPr>
              <a:t>Graphical</a:t>
            </a:r>
            <a:r>
              <a:rPr sz="1410" spc="-11" dirty="0">
                <a:latin typeface="Arial MT"/>
                <a:cs typeface="Arial MT"/>
              </a:rPr>
              <a:t> </a:t>
            </a:r>
            <a:r>
              <a:rPr sz="1410" spc="-2" dirty="0">
                <a:latin typeface="Arial MT"/>
                <a:cs typeface="Arial MT"/>
              </a:rPr>
              <a:t>Causal</a:t>
            </a:r>
            <a:r>
              <a:rPr sz="1410" spc="-11" dirty="0">
                <a:latin typeface="Arial MT"/>
                <a:cs typeface="Arial MT"/>
              </a:rPr>
              <a:t> </a:t>
            </a:r>
            <a:r>
              <a:rPr sz="1410" spc="27" dirty="0">
                <a:latin typeface="Arial MT"/>
                <a:cs typeface="Arial MT"/>
              </a:rPr>
              <a:t>Model </a:t>
            </a:r>
            <a:r>
              <a:rPr sz="1410" spc="-384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(Causal</a:t>
            </a:r>
            <a:r>
              <a:rPr sz="1410" spc="-5" dirty="0">
                <a:latin typeface="Arial MT"/>
                <a:cs typeface="Arial MT"/>
              </a:rPr>
              <a:t> </a:t>
            </a:r>
            <a:r>
              <a:rPr sz="1410" spc="-9" dirty="0">
                <a:latin typeface="Arial MT"/>
                <a:cs typeface="Arial MT"/>
              </a:rPr>
              <a:t>Diagram)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82462" y="594285"/>
            <a:ext cx="1962385" cy="441547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731237" marR="2310" indent="-725749">
              <a:spcBef>
                <a:spcPts val="59"/>
              </a:spcBef>
            </a:pPr>
            <a:r>
              <a:rPr sz="1410" spc="16" dirty="0">
                <a:latin typeface="Arial MT"/>
                <a:cs typeface="Arial MT"/>
              </a:rPr>
              <a:t>Structural</a:t>
            </a:r>
            <a:r>
              <a:rPr sz="1410" spc="-9" dirty="0">
                <a:latin typeface="Arial MT"/>
                <a:cs typeface="Arial MT"/>
              </a:rPr>
              <a:t> </a:t>
            </a:r>
            <a:r>
              <a:rPr sz="1410" spc="-2" dirty="0">
                <a:latin typeface="Arial MT"/>
                <a:cs typeface="Arial MT"/>
              </a:rPr>
              <a:t>Causal</a:t>
            </a:r>
            <a:r>
              <a:rPr sz="1410" spc="-9" dirty="0">
                <a:latin typeface="Arial MT"/>
                <a:cs typeface="Arial MT"/>
              </a:rPr>
              <a:t> </a:t>
            </a:r>
            <a:r>
              <a:rPr sz="1410" spc="27" dirty="0">
                <a:latin typeface="Arial MT"/>
                <a:cs typeface="Arial MT"/>
              </a:rPr>
              <a:t>Model </a:t>
            </a:r>
            <a:r>
              <a:rPr sz="1410" spc="-387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(SCM)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9857" y="1233641"/>
            <a:ext cx="204671" cy="113122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5776">
              <a:lnSpc>
                <a:spcPts val="1685"/>
              </a:lnSpc>
            </a:pPr>
            <a:r>
              <a:rPr sz="1410" spc="7" dirty="0">
                <a:latin typeface="Arial MT"/>
                <a:cs typeface="Arial MT"/>
              </a:rPr>
              <a:t>Observational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1740" y="3288254"/>
            <a:ext cx="544636" cy="11009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685"/>
              </a:lnSpc>
            </a:pPr>
            <a:r>
              <a:rPr sz="1410" spc="7" dirty="0">
                <a:latin typeface="Arial MT"/>
                <a:cs typeface="Arial MT"/>
              </a:rPr>
              <a:t>Interventional</a:t>
            </a:r>
            <a:endParaRPr sz="1410">
              <a:latin typeface="Arial MT"/>
              <a:cs typeface="Arial MT"/>
            </a:endParaRPr>
          </a:p>
          <a:p>
            <a:pPr algn="ctr">
              <a:spcBef>
                <a:spcPts val="482"/>
              </a:spcBef>
            </a:pPr>
            <a:r>
              <a:rPr sz="1706" i="1" spc="-14" dirty="0">
                <a:latin typeface="Times New Roman"/>
                <a:cs typeface="Times New Roman"/>
              </a:rPr>
              <a:t>do</a:t>
            </a:r>
            <a:r>
              <a:rPr sz="1706" spc="-14" dirty="0">
                <a:latin typeface="Cambria"/>
                <a:cs typeface="Cambria"/>
              </a:rPr>
              <a:t>(</a:t>
            </a:r>
            <a:r>
              <a:rPr sz="1706" i="1" spc="-14" dirty="0">
                <a:latin typeface="Times New Roman"/>
                <a:cs typeface="Times New Roman"/>
              </a:rPr>
              <a:t>X</a:t>
            </a:r>
            <a:r>
              <a:rPr sz="1706" i="1" spc="36" dirty="0">
                <a:latin typeface="Times New Roman"/>
                <a:cs typeface="Times New Roman"/>
              </a:rPr>
              <a:t> </a:t>
            </a:r>
            <a:r>
              <a:rPr sz="1706" spc="234" dirty="0">
                <a:latin typeface="Cambria"/>
                <a:cs typeface="Cambria"/>
              </a:rPr>
              <a:t>=</a:t>
            </a:r>
            <a:r>
              <a:rPr sz="1706" spc="89" dirty="0">
                <a:latin typeface="Cambria"/>
                <a:cs typeface="Cambria"/>
              </a:rPr>
              <a:t> </a:t>
            </a:r>
            <a:r>
              <a:rPr sz="1706" i="1" spc="-36" dirty="0">
                <a:latin typeface="Times New Roman"/>
                <a:cs typeface="Times New Roman"/>
              </a:rPr>
              <a:t>x</a:t>
            </a:r>
            <a:r>
              <a:rPr sz="1706" spc="-36" dirty="0">
                <a:latin typeface="Cambria"/>
                <a:cs typeface="Cambria"/>
              </a:rPr>
              <a:t>)</a:t>
            </a:r>
            <a:endParaRPr sz="1706">
              <a:latin typeface="Cambria"/>
              <a:cs typeface="Cambri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71251" y="2653479"/>
            <a:ext cx="257638" cy="388186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2605129" y="2687667"/>
            <a:ext cx="780045" cy="24067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524" i="1" spc="-18" dirty="0">
                <a:solidFill>
                  <a:srgbClr val="FF2600"/>
                </a:solidFill>
                <a:latin typeface="Times New Roman"/>
                <a:cs typeface="Times New Roman"/>
              </a:rPr>
              <a:t>do</a:t>
            </a:r>
            <a:r>
              <a:rPr sz="1524" spc="-18" dirty="0">
                <a:solidFill>
                  <a:srgbClr val="FF2600"/>
                </a:solidFill>
                <a:latin typeface="Cambria"/>
                <a:cs typeface="Cambria"/>
              </a:rPr>
              <a:t>(</a:t>
            </a:r>
            <a:r>
              <a:rPr sz="1524" i="1" spc="-18" dirty="0">
                <a:solidFill>
                  <a:srgbClr val="FF2600"/>
                </a:solidFill>
                <a:latin typeface="Times New Roman"/>
                <a:cs typeface="Times New Roman"/>
              </a:rPr>
              <a:t>X</a:t>
            </a:r>
            <a:r>
              <a:rPr sz="1524" i="1" spc="25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1524" spc="202" dirty="0">
                <a:solidFill>
                  <a:srgbClr val="FF2600"/>
                </a:solidFill>
                <a:latin typeface="Cambria"/>
                <a:cs typeface="Cambria"/>
              </a:rPr>
              <a:t>=</a:t>
            </a:r>
            <a:r>
              <a:rPr sz="1524" spc="70" dirty="0">
                <a:solidFill>
                  <a:srgbClr val="FF2600"/>
                </a:solidFill>
                <a:latin typeface="Cambria"/>
                <a:cs typeface="Cambria"/>
              </a:rPr>
              <a:t> </a:t>
            </a:r>
            <a:r>
              <a:rPr sz="1524" i="1" spc="-36" dirty="0">
                <a:solidFill>
                  <a:srgbClr val="FF2600"/>
                </a:solidFill>
                <a:latin typeface="Times New Roman"/>
                <a:cs typeface="Times New Roman"/>
              </a:rPr>
              <a:t>x</a:t>
            </a:r>
            <a:r>
              <a:rPr sz="1524" spc="-36" dirty="0">
                <a:solidFill>
                  <a:srgbClr val="FF2600"/>
                </a:solidFill>
                <a:latin typeface="Cambria"/>
                <a:cs typeface="Cambria"/>
              </a:rPr>
              <a:t>)</a:t>
            </a:r>
            <a:endParaRPr sz="1524" dirty="0">
              <a:latin typeface="Cambria"/>
              <a:cs typeface="Cambria"/>
            </a:endParaRPr>
          </a:p>
        </p:txBody>
      </p:sp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9493" y="2650121"/>
            <a:ext cx="257638" cy="388186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6488622" y="2684309"/>
            <a:ext cx="1096856" cy="1009348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316523">
              <a:spcBef>
                <a:spcPts val="48"/>
              </a:spcBef>
            </a:pPr>
            <a:r>
              <a:rPr sz="1524" i="1" spc="-18" dirty="0">
                <a:solidFill>
                  <a:srgbClr val="FF2600"/>
                </a:solidFill>
                <a:latin typeface="Times New Roman"/>
                <a:cs typeface="Times New Roman"/>
              </a:rPr>
              <a:t>do</a:t>
            </a:r>
            <a:r>
              <a:rPr sz="1524" spc="-18" dirty="0">
                <a:solidFill>
                  <a:srgbClr val="FF2600"/>
                </a:solidFill>
                <a:latin typeface="Cambria"/>
                <a:cs typeface="Cambria"/>
              </a:rPr>
              <a:t>(</a:t>
            </a:r>
            <a:r>
              <a:rPr sz="1524" i="1" spc="-18" dirty="0">
                <a:solidFill>
                  <a:srgbClr val="FF2600"/>
                </a:solidFill>
                <a:latin typeface="Times New Roman"/>
                <a:cs typeface="Times New Roman"/>
              </a:rPr>
              <a:t>X</a:t>
            </a:r>
            <a:r>
              <a:rPr sz="1524" i="1" spc="25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1524" spc="202" dirty="0">
                <a:solidFill>
                  <a:srgbClr val="FF2600"/>
                </a:solidFill>
                <a:latin typeface="Cambria"/>
                <a:cs typeface="Cambria"/>
              </a:rPr>
              <a:t>=</a:t>
            </a:r>
            <a:r>
              <a:rPr sz="1524" spc="73" dirty="0">
                <a:solidFill>
                  <a:srgbClr val="FF2600"/>
                </a:solidFill>
                <a:latin typeface="Cambria"/>
                <a:cs typeface="Cambria"/>
              </a:rPr>
              <a:t> </a:t>
            </a:r>
            <a:r>
              <a:rPr sz="1524" i="1" spc="-36" dirty="0">
                <a:solidFill>
                  <a:srgbClr val="FF2600"/>
                </a:solidFill>
                <a:latin typeface="Times New Roman"/>
                <a:cs typeface="Times New Roman"/>
              </a:rPr>
              <a:t>x</a:t>
            </a:r>
            <a:r>
              <a:rPr sz="1524" spc="-36" dirty="0">
                <a:solidFill>
                  <a:srgbClr val="FF2600"/>
                </a:solidFill>
                <a:latin typeface="Cambria"/>
                <a:cs typeface="Cambria"/>
              </a:rPr>
              <a:t>)</a:t>
            </a:r>
            <a:endParaRPr sz="1524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29">
              <a:latin typeface="Cambria"/>
              <a:cs typeface="Cambria"/>
            </a:endParaRPr>
          </a:p>
          <a:p>
            <a:pPr marL="23104">
              <a:spcBef>
                <a:spcPts val="1328"/>
              </a:spcBef>
            </a:pPr>
            <a:r>
              <a:rPr sz="2524" i="1" spc="-20" baseline="14264" dirty="0">
                <a:latin typeface="Times New Roman"/>
                <a:cs typeface="Times New Roman"/>
              </a:rPr>
              <a:t>U</a:t>
            </a:r>
            <a:r>
              <a:rPr sz="1182" i="1" spc="-14" dirty="0">
                <a:latin typeface="Times New Roman"/>
                <a:cs typeface="Times New Roman"/>
              </a:rPr>
              <a:t>XY</a:t>
            </a:r>
            <a:endParaRPr sz="1182">
              <a:latin typeface="Times New Roman"/>
              <a:cs typeface="Times New Roman"/>
            </a:endParaRPr>
          </a:p>
        </p:txBody>
      </p:sp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0803" y="1613251"/>
            <a:ext cx="437983" cy="37950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4C15C42-D964-4CEB-9D50-1842CA732DD1}"/>
              </a:ext>
            </a:extLst>
          </p:cNvPr>
          <p:cNvSpPr/>
          <p:nvPr/>
        </p:nvSpPr>
        <p:spPr>
          <a:xfrm>
            <a:off x="306497" y="144547"/>
            <a:ext cx="588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Graphical Representation of an SCM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5AFC766-4A14-4AAB-B645-20593F778EAC}"/>
              </a:ext>
            </a:extLst>
          </p:cNvPr>
          <p:cNvGrpSpPr/>
          <p:nvPr/>
        </p:nvGrpSpPr>
        <p:grpSpPr>
          <a:xfrm>
            <a:off x="7011873" y="4564254"/>
            <a:ext cx="2039677" cy="561458"/>
            <a:chOff x="7036231" y="4526593"/>
            <a:chExt cx="2217274" cy="624140"/>
          </a:xfrm>
        </p:grpSpPr>
        <p:pic>
          <p:nvPicPr>
            <p:cNvPr id="49" name="Picture 6" descr="Programme - ESSAI 2023">
              <a:extLst>
                <a:ext uri="{FF2B5EF4-FFF2-40B4-BE49-F238E27FC236}">
                  <a16:creationId xmlns:a16="http://schemas.microsoft.com/office/drawing/2014/main" id="{1647CCB4-FFEA-45F3-B952-98B11A1C4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6ED9A61-194E-4571-BE8A-6EF382E9D430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EFF2BCA4-CD68-4E47-98B1-255149665304}"/>
              </a:ext>
            </a:extLst>
          </p:cNvPr>
          <p:cNvSpPr/>
          <p:nvPr/>
        </p:nvSpPr>
        <p:spPr>
          <a:xfrm>
            <a:off x="314213" y="110683"/>
            <a:ext cx="588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What is induced by the SCM?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981F9C-F7B5-4CBD-931D-B6B5CE63BEF7}"/>
              </a:ext>
            </a:extLst>
          </p:cNvPr>
          <p:cNvGrpSpPr/>
          <p:nvPr/>
        </p:nvGrpSpPr>
        <p:grpSpPr>
          <a:xfrm>
            <a:off x="7000419" y="4607052"/>
            <a:ext cx="1991925" cy="536448"/>
            <a:chOff x="7036231" y="4526593"/>
            <a:chExt cx="2217274" cy="624140"/>
          </a:xfrm>
        </p:grpSpPr>
        <p:pic>
          <p:nvPicPr>
            <p:cNvPr id="67" name="Picture 6" descr="Programme - ESSAI 2023">
              <a:extLst>
                <a:ext uri="{FF2B5EF4-FFF2-40B4-BE49-F238E27FC236}">
                  <a16:creationId xmlns:a16="http://schemas.microsoft.com/office/drawing/2014/main" id="{EDEA081D-D7CA-41C9-A5A9-8A404CEC9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64F8F6-15CB-437F-A635-6A35E4CE46BF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21DCE1-63E1-41CD-B8D8-622D937F3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94" y="565266"/>
            <a:ext cx="7806154" cy="402751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9BE5F1-BCCC-4F77-B94A-617171B2C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74" y="269035"/>
            <a:ext cx="7905404" cy="43044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BF53870-F93F-42B1-BAEF-C9A4645E439F}"/>
              </a:ext>
            </a:extLst>
          </p:cNvPr>
          <p:cNvGrpSpPr/>
          <p:nvPr/>
        </p:nvGrpSpPr>
        <p:grpSpPr>
          <a:xfrm>
            <a:off x="7000419" y="4607052"/>
            <a:ext cx="1991925" cy="536448"/>
            <a:chOff x="7036231" y="4526593"/>
            <a:chExt cx="2217274" cy="624140"/>
          </a:xfrm>
        </p:grpSpPr>
        <p:pic>
          <p:nvPicPr>
            <p:cNvPr id="10" name="Picture 6" descr="Programme - ESSAI 2023">
              <a:extLst>
                <a:ext uri="{FF2B5EF4-FFF2-40B4-BE49-F238E27FC236}">
                  <a16:creationId xmlns:a16="http://schemas.microsoft.com/office/drawing/2014/main" id="{16516F10-C4C2-4FCF-9BFD-FB875C245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76D80E-7E25-4EDE-B00F-DB92474C464B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795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B73424-EB55-4A35-A1C4-520F30DC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2" y="177502"/>
            <a:ext cx="7809808" cy="43166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9CD62-715E-43C3-81E8-DBFF77494503}"/>
              </a:ext>
            </a:extLst>
          </p:cNvPr>
          <p:cNvGrpSpPr/>
          <p:nvPr/>
        </p:nvGrpSpPr>
        <p:grpSpPr>
          <a:xfrm>
            <a:off x="7000419" y="4607052"/>
            <a:ext cx="1991925" cy="536448"/>
            <a:chOff x="7036231" y="4526593"/>
            <a:chExt cx="2217274" cy="624140"/>
          </a:xfrm>
        </p:grpSpPr>
        <p:pic>
          <p:nvPicPr>
            <p:cNvPr id="14" name="Picture 6" descr="Programme - ESSAI 2023">
              <a:extLst>
                <a:ext uri="{FF2B5EF4-FFF2-40B4-BE49-F238E27FC236}">
                  <a16:creationId xmlns:a16="http://schemas.microsoft.com/office/drawing/2014/main" id="{EB1C0179-D18C-44E0-B5F5-794A843DC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F3C856-7FC4-49F3-A140-74F673F4524E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660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8275DC-FB35-4169-BF31-DAB8E931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8" y="156691"/>
            <a:ext cx="7917872" cy="42926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753650D-4219-40FA-9988-916E5C28F012}"/>
              </a:ext>
            </a:extLst>
          </p:cNvPr>
          <p:cNvGrpSpPr/>
          <p:nvPr/>
        </p:nvGrpSpPr>
        <p:grpSpPr>
          <a:xfrm>
            <a:off x="6866168" y="4549055"/>
            <a:ext cx="2217274" cy="624140"/>
            <a:chOff x="7036231" y="4526593"/>
            <a:chExt cx="2217274" cy="624140"/>
          </a:xfrm>
        </p:grpSpPr>
        <p:pic>
          <p:nvPicPr>
            <p:cNvPr id="8" name="Picture 7" descr="Programme - ESSAI 2023">
              <a:extLst>
                <a:ext uri="{FF2B5EF4-FFF2-40B4-BE49-F238E27FC236}">
                  <a16:creationId xmlns:a16="http://schemas.microsoft.com/office/drawing/2014/main" id="{0F85BB24-0D61-4844-BFC8-8689219C9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F4D4A3-AE84-433B-992F-3A80D99CF159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569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588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Counterfactuals</a:t>
            </a:r>
            <a:b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A 3-step procedure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5F8949-FB2C-E444-95C8-C5575714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541" y="2934227"/>
            <a:ext cx="1041400" cy="266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078E7D-22E9-F64A-A067-D32F50AA1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159" y="2331170"/>
            <a:ext cx="1130300" cy="26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49E252-7FBD-8041-ABF4-B25DCA20367F}"/>
              </a:ext>
            </a:extLst>
          </p:cNvPr>
          <p:cNvSpPr txBox="1"/>
          <p:nvPr/>
        </p:nvSpPr>
        <p:spPr>
          <a:xfrm>
            <a:off x="1315582" y="1685582"/>
            <a:ext cx="780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>
                <a:latin typeface="VOLLKORN REGULAR ROMAN" pitchFamily="2" charset="0"/>
                <a:ea typeface="VOLLKORN REGULAR ROMAN" pitchFamily="2" charset="0"/>
              </a:rPr>
              <a:t>Abduction :   Update belief in</a:t>
            </a:r>
            <a:r>
              <a:rPr lang="en-US" sz="2000" dirty="0">
                <a:latin typeface="VOLLKORN REGULAR ROMAN" pitchFamily="2" charset="0"/>
                <a:ea typeface="VOLLKORN REGULAR ROMAN" pitchFamily="2" charset="0"/>
              </a:rPr>
              <a:t> exogeneous variables</a:t>
            </a:r>
            <a:r>
              <a:rPr lang="en-DE" sz="2000" dirty="0">
                <a:latin typeface="VOLLKORN REGULAR ROMAN" pitchFamily="2" charset="0"/>
                <a:ea typeface="VOLLKORN REGULAR ROMAN" pitchFamily="2" charset="0"/>
              </a:rPr>
              <a:t> given evidence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B7D28-BED1-C746-A1AA-F6E8B7B2FC6E}"/>
              </a:ext>
            </a:extLst>
          </p:cNvPr>
          <p:cNvSpPr txBox="1"/>
          <p:nvPr/>
        </p:nvSpPr>
        <p:spPr>
          <a:xfrm>
            <a:off x="1309097" y="2281399"/>
            <a:ext cx="5123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>
                <a:latin typeface="VOLLKORN REGULAR ROMAN" pitchFamily="2" charset="0"/>
                <a:ea typeface="VOLLKORN REGULAR ROMAN" pitchFamily="2" charset="0"/>
              </a:rPr>
              <a:t>Action         :   Change equations accordingly,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28C0ED-6A8A-E34D-BC07-6E4C381C12B4}"/>
              </a:ext>
            </a:extLst>
          </p:cNvPr>
          <p:cNvSpPr txBox="1"/>
          <p:nvPr/>
        </p:nvSpPr>
        <p:spPr>
          <a:xfrm>
            <a:off x="1309097" y="2877216"/>
            <a:ext cx="4612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>
                <a:latin typeface="VOLLKORN REGULAR ROMAN" pitchFamily="2" charset="0"/>
                <a:ea typeface="VOLLKORN REGULAR ROMAN" pitchFamily="2" charset="0"/>
              </a:rPr>
              <a:t>Prediction :   Look at variable of interest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904003-B4C5-4EB9-A7F1-106077ED090E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9" name="Picture 6" descr="Programme - ESSAI 2023">
              <a:extLst>
                <a:ext uri="{FF2B5EF4-FFF2-40B4-BE49-F238E27FC236}">
                  <a16:creationId xmlns:a16="http://schemas.microsoft.com/office/drawing/2014/main" id="{58BB7DEB-4774-4D50-BA50-12968195E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AE8ADE-D750-4D3D-BA43-380E3DEBA36E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5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tch On Duty Police Officers Play Basketball With Kids in the Middle of  the Street">
            <a:extLst>
              <a:ext uri="{FF2B5EF4-FFF2-40B4-BE49-F238E27FC236}">
                <a16:creationId xmlns:a16="http://schemas.microsoft.com/office/drawing/2014/main" id="{A4E29FFC-4470-4E16-BF8D-7050E75C9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05" y="318692"/>
            <a:ext cx="5984174" cy="398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F46DEE-8CDF-42E5-B81F-05FF0B8D5C8C}"/>
              </a:ext>
            </a:extLst>
          </p:cNvPr>
          <p:cNvSpPr/>
          <p:nvPr/>
        </p:nvSpPr>
        <p:spPr>
          <a:xfrm>
            <a:off x="1790005" y="318692"/>
            <a:ext cx="1960101" cy="3987807"/>
          </a:xfrm>
          <a:prstGeom prst="rect">
            <a:avLst/>
          </a:prstGeom>
          <a:solidFill>
            <a:schemeClr val="tx1"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62AD0-A3A5-4099-AED8-C474B910D87B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5" name="Picture 6" descr="Programme - ESSAI 2023">
              <a:extLst>
                <a:ext uri="{FF2B5EF4-FFF2-40B4-BE49-F238E27FC236}">
                  <a16:creationId xmlns:a16="http://schemas.microsoft.com/office/drawing/2014/main" id="{51ACDF06-B079-4096-8F78-05F8F36F2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196AB4-FCC2-4FCA-8B28-BE6914DF850E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335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311" y="291034"/>
            <a:ext cx="4451539" cy="374872"/>
          </a:xfrm>
          <a:prstGeom prst="rect">
            <a:avLst/>
          </a:prstGeom>
        </p:spPr>
        <p:txBody>
          <a:bodyPr spcFirstLastPara="1" vert="horz" wrap="square" lIns="0" tIns="5487" rIns="0" bIns="0" rtlCol="0" anchor="t" anchorCtr="0">
            <a:spAutoFit/>
          </a:bodyPr>
          <a:lstStyle/>
          <a:p>
            <a:pPr marL="5776">
              <a:spcBef>
                <a:spcPts val="43"/>
              </a:spcBef>
              <a:tabLst>
                <a:tab pos="2165696" algn="l"/>
                <a:tab pos="2667050" algn="l"/>
              </a:tabLst>
            </a:pP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Association</a:t>
            </a:r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</a:t>
            </a: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vs</a:t>
            </a:r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 </a:t>
            </a: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Causation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082" y="1062837"/>
            <a:ext cx="7171836" cy="23356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60076" y="3409237"/>
            <a:ext cx="2932748" cy="109312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659" spc="5" dirty="0">
                <a:latin typeface="Times New Roman"/>
                <a:cs typeface="Times New Roman"/>
              </a:rPr>
              <a:t>https://xkcd.com/925/</a:t>
            </a:r>
            <a:r>
              <a:rPr sz="659" spc="14" dirty="0">
                <a:latin typeface="Times New Roman"/>
                <a:cs typeface="Times New Roman"/>
              </a:rPr>
              <a:t> </a:t>
            </a:r>
            <a:r>
              <a:rPr sz="659" spc="5" dirty="0">
                <a:latin typeface="Times New Roman"/>
                <a:cs typeface="Times New Roman"/>
              </a:rPr>
              <a:t>-</a:t>
            </a:r>
            <a:r>
              <a:rPr sz="659" spc="14" dirty="0">
                <a:latin typeface="Times New Roman"/>
                <a:cs typeface="Times New Roman"/>
              </a:rPr>
              <a:t> </a:t>
            </a:r>
            <a:r>
              <a:rPr sz="659" spc="5" dirty="0">
                <a:latin typeface="Times New Roman"/>
                <a:cs typeface="Times New Roman"/>
              </a:rPr>
              <a:t>Creative</a:t>
            </a:r>
            <a:r>
              <a:rPr sz="659" spc="14" dirty="0">
                <a:latin typeface="Times New Roman"/>
                <a:cs typeface="Times New Roman"/>
              </a:rPr>
              <a:t> </a:t>
            </a:r>
            <a:r>
              <a:rPr sz="659" spc="7" dirty="0">
                <a:latin typeface="Times New Roman"/>
                <a:cs typeface="Times New Roman"/>
              </a:rPr>
              <a:t>Commons</a:t>
            </a:r>
            <a:r>
              <a:rPr sz="659" spc="-25" dirty="0">
                <a:latin typeface="Times New Roman"/>
                <a:cs typeface="Times New Roman"/>
              </a:rPr>
              <a:t> </a:t>
            </a:r>
            <a:r>
              <a:rPr sz="659" spc="5" dirty="0">
                <a:latin typeface="Times New Roman"/>
                <a:cs typeface="Times New Roman"/>
              </a:rPr>
              <a:t>Attribution-NonCommercial</a:t>
            </a:r>
            <a:r>
              <a:rPr sz="659" spc="14" dirty="0">
                <a:latin typeface="Times New Roman"/>
                <a:cs typeface="Times New Roman"/>
              </a:rPr>
              <a:t> </a:t>
            </a:r>
            <a:r>
              <a:rPr sz="659" spc="5" dirty="0">
                <a:latin typeface="Times New Roman"/>
                <a:cs typeface="Times New Roman"/>
              </a:rPr>
              <a:t>2.5</a:t>
            </a:r>
            <a:r>
              <a:rPr sz="659" spc="14" dirty="0">
                <a:latin typeface="Times New Roman"/>
                <a:cs typeface="Times New Roman"/>
              </a:rPr>
              <a:t> </a:t>
            </a:r>
            <a:r>
              <a:rPr sz="659" spc="5" dirty="0">
                <a:latin typeface="Times New Roman"/>
                <a:cs typeface="Times New Roman"/>
              </a:rPr>
              <a:t>License.</a:t>
            </a:r>
            <a:endParaRPr sz="65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656" y="3663879"/>
            <a:ext cx="8479842" cy="313317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2000" dirty="0">
                <a:latin typeface="VOLLKORN REGULAR ROMAN" pitchFamily="2" charset="0"/>
                <a:ea typeface="VOLLKORN REGULAR ROMAN" pitchFamily="2" charset="0"/>
              </a:rPr>
              <a:t>Will we be able to decide the true relationship just by “seeing” more data?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69114" y="4374127"/>
            <a:ext cx="172990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2" dirty="0">
                <a:solidFill>
                  <a:srgbClr val="414141"/>
                </a:solidFill>
                <a:latin typeface="Palatino Linotype"/>
                <a:cs typeface="Palatino Linotype"/>
              </a:rPr>
              <a:t>or</a:t>
            </a:r>
            <a:endParaRPr sz="1342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9710" y="4403498"/>
            <a:ext cx="403740" cy="155739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Ca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nc</a:t>
            </a: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er</a:t>
            </a:r>
            <a:endParaRPr sz="978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879" y="4309207"/>
            <a:ext cx="424245" cy="326241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33212" marR="2310" indent="-27725">
              <a:lnSpc>
                <a:spcPct val="108700"/>
              </a:lnSpc>
              <a:spcBef>
                <a:spcPts val="45"/>
              </a:spcBef>
            </a:pP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Mo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b</a:t>
            </a: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ile  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Phone</a:t>
            </a:r>
            <a:endParaRPr sz="978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1770" y="4156733"/>
            <a:ext cx="1748096" cy="655861"/>
            <a:chOff x="1014617" y="9139680"/>
            <a:chExt cx="3843654" cy="1442085"/>
          </a:xfrm>
        </p:grpSpPr>
        <p:sp>
          <p:nvSpPr>
            <p:cNvPr id="10" name="object 10"/>
            <p:cNvSpPr/>
            <p:nvPr/>
          </p:nvSpPr>
          <p:spPr>
            <a:xfrm>
              <a:off x="2583481" y="9860506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41226" y="0"/>
                  </a:lnTo>
                  <a:lnTo>
                    <a:pt x="562168" y="0"/>
                  </a:lnTo>
                </a:path>
              </a:pathLst>
            </a:custGeom>
            <a:ln w="41883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4708" y="9772550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2" name="object 12"/>
            <p:cNvSpPr/>
            <p:nvPr/>
          </p:nvSpPr>
          <p:spPr>
            <a:xfrm>
              <a:off x="3342427" y="9155387"/>
              <a:ext cx="1499870" cy="1410335"/>
            </a:xfrm>
            <a:custGeom>
              <a:avLst/>
              <a:gdLst/>
              <a:ahLst/>
              <a:cxnLst/>
              <a:rect l="l" t="t" r="r" b="b"/>
              <a:pathLst>
                <a:path w="1499870" h="1410334">
                  <a:moveTo>
                    <a:pt x="1280311" y="206291"/>
                  </a:moveTo>
                  <a:lnTo>
                    <a:pt x="1314061" y="240150"/>
                  </a:lnTo>
                  <a:lnTo>
                    <a:pt x="1344998" y="275521"/>
                  </a:lnTo>
                  <a:lnTo>
                    <a:pt x="1373123" y="312272"/>
                  </a:lnTo>
                  <a:lnTo>
                    <a:pt x="1398436" y="350272"/>
                  </a:lnTo>
                  <a:lnTo>
                    <a:pt x="1420936" y="389390"/>
                  </a:lnTo>
                  <a:lnTo>
                    <a:pt x="1440624" y="429493"/>
                  </a:lnTo>
                  <a:lnTo>
                    <a:pt x="1457499" y="470451"/>
                  </a:lnTo>
                  <a:lnTo>
                    <a:pt x="1471561" y="512132"/>
                  </a:lnTo>
                  <a:lnTo>
                    <a:pt x="1482811" y="554405"/>
                  </a:lnTo>
                  <a:lnTo>
                    <a:pt x="1491249" y="597138"/>
                  </a:lnTo>
                  <a:lnTo>
                    <a:pt x="1496874" y="640199"/>
                  </a:lnTo>
                  <a:lnTo>
                    <a:pt x="1499687" y="683457"/>
                  </a:lnTo>
                  <a:lnTo>
                    <a:pt x="1499687" y="726782"/>
                  </a:lnTo>
                  <a:lnTo>
                    <a:pt x="1496874" y="770040"/>
                  </a:lnTo>
                  <a:lnTo>
                    <a:pt x="1491249" y="813102"/>
                  </a:lnTo>
                  <a:lnTo>
                    <a:pt x="1482811" y="855834"/>
                  </a:lnTo>
                  <a:lnTo>
                    <a:pt x="1471561" y="898107"/>
                  </a:lnTo>
                  <a:lnTo>
                    <a:pt x="1457499" y="939788"/>
                  </a:lnTo>
                  <a:lnTo>
                    <a:pt x="1440624" y="980746"/>
                  </a:lnTo>
                  <a:lnTo>
                    <a:pt x="1420936" y="1020849"/>
                  </a:lnTo>
                  <a:lnTo>
                    <a:pt x="1398436" y="1059967"/>
                  </a:lnTo>
                  <a:lnTo>
                    <a:pt x="1373123" y="1097967"/>
                  </a:lnTo>
                  <a:lnTo>
                    <a:pt x="1344998" y="1134718"/>
                  </a:lnTo>
                  <a:lnTo>
                    <a:pt x="1314061" y="1170089"/>
                  </a:lnTo>
                  <a:lnTo>
                    <a:pt x="1280311" y="1203948"/>
                  </a:lnTo>
                  <a:lnTo>
                    <a:pt x="1244304" y="1235686"/>
                  </a:lnTo>
                  <a:lnTo>
                    <a:pt x="1206689" y="1264778"/>
                  </a:lnTo>
                  <a:lnTo>
                    <a:pt x="1167607" y="1291225"/>
                  </a:lnTo>
                  <a:lnTo>
                    <a:pt x="1127197" y="1315028"/>
                  </a:lnTo>
                  <a:lnTo>
                    <a:pt x="1085598" y="1336186"/>
                  </a:lnTo>
                  <a:lnTo>
                    <a:pt x="1042951" y="1354699"/>
                  </a:lnTo>
                  <a:lnTo>
                    <a:pt x="999395" y="1370568"/>
                  </a:lnTo>
                  <a:lnTo>
                    <a:pt x="955071" y="1383792"/>
                  </a:lnTo>
                  <a:lnTo>
                    <a:pt x="910117" y="1394371"/>
                  </a:lnTo>
                  <a:lnTo>
                    <a:pt x="864674" y="1402305"/>
                  </a:lnTo>
                  <a:lnTo>
                    <a:pt x="818881" y="1407595"/>
                  </a:lnTo>
                  <a:lnTo>
                    <a:pt x="772879" y="1410239"/>
                  </a:lnTo>
                  <a:lnTo>
                    <a:pt x="726807" y="1410239"/>
                  </a:lnTo>
                  <a:lnTo>
                    <a:pt x="680805" y="1407595"/>
                  </a:lnTo>
                  <a:lnTo>
                    <a:pt x="635012" y="1402305"/>
                  </a:lnTo>
                  <a:lnTo>
                    <a:pt x="589569" y="1394371"/>
                  </a:lnTo>
                  <a:lnTo>
                    <a:pt x="544615" y="1383792"/>
                  </a:lnTo>
                  <a:lnTo>
                    <a:pt x="500290" y="1370568"/>
                  </a:lnTo>
                  <a:lnTo>
                    <a:pt x="456735" y="1354699"/>
                  </a:lnTo>
                  <a:lnTo>
                    <a:pt x="414087" y="1336186"/>
                  </a:lnTo>
                  <a:lnTo>
                    <a:pt x="372489" y="1315028"/>
                  </a:lnTo>
                  <a:lnTo>
                    <a:pt x="332078" y="1291225"/>
                  </a:lnTo>
                  <a:lnTo>
                    <a:pt x="292996" y="1264778"/>
                  </a:lnTo>
                  <a:lnTo>
                    <a:pt x="255382" y="1235686"/>
                  </a:lnTo>
                  <a:lnTo>
                    <a:pt x="219375" y="1203948"/>
                  </a:lnTo>
                  <a:lnTo>
                    <a:pt x="185625" y="1170089"/>
                  </a:lnTo>
                  <a:lnTo>
                    <a:pt x="154687" y="1134718"/>
                  </a:lnTo>
                  <a:lnTo>
                    <a:pt x="126562" y="1097967"/>
                  </a:lnTo>
                  <a:lnTo>
                    <a:pt x="101250" y="1059967"/>
                  </a:lnTo>
                  <a:lnTo>
                    <a:pt x="78750" y="1020849"/>
                  </a:lnTo>
                  <a:lnTo>
                    <a:pt x="59062" y="980746"/>
                  </a:lnTo>
                  <a:lnTo>
                    <a:pt x="42187" y="939788"/>
                  </a:lnTo>
                  <a:lnTo>
                    <a:pt x="28125" y="898107"/>
                  </a:lnTo>
                  <a:lnTo>
                    <a:pt x="16875" y="855834"/>
                  </a:lnTo>
                  <a:lnTo>
                    <a:pt x="8437" y="813102"/>
                  </a:lnTo>
                  <a:lnTo>
                    <a:pt x="2812" y="770040"/>
                  </a:lnTo>
                  <a:lnTo>
                    <a:pt x="0" y="726782"/>
                  </a:lnTo>
                  <a:lnTo>
                    <a:pt x="0" y="683457"/>
                  </a:lnTo>
                  <a:lnTo>
                    <a:pt x="2812" y="640199"/>
                  </a:lnTo>
                  <a:lnTo>
                    <a:pt x="8437" y="597138"/>
                  </a:lnTo>
                  <a:lnTo>
                    <a:pt x="16875" y="554405"/>
                  </a:lnTo>
                  <a:lnTo>
                    <a:pt x="28125" y="512132"/>
                  </a:lnTo>
                  <a:lnTo>
                    <a:pt x="42187" y="470451"/>
                  </a:lnTo>
                  <a:lnTo>
                    <a:pt x="59062" y="429493"/>
                  </a:lnTo>
                  <a:lnTo>
                    <a:pt x="78750" y="389390"/>
                  </a:lnTo>
                  <a:lnTo>
                    <a:pt x="101250" y="350272"/>
                  </a:lnTo>
                  <a:lnTo>
                    <a:pt x="126562" y="312272"/>
                  </a:lnTo>
                  <a:lnTo>
                    <a:pt x="154687" y="275521"/>
                  </a:lnTo>
                  <a:lnTo>
                    <a:pt x="185625" y="240150"/>
                  </a:lnTo>
                  <a:lnTo>
                    <a:pt x="219375" y="206291"/>
                  </a:lnTo>
                  <a:lnTo>
                    <a:pt x="255382" y="174553"/>
                  </a:lnTo>
                  <a:lnTo>
                    <a:pt x="292996" y="145461"/>
                  </a:lnTo>
                  <a:lnTo>
                    <a:pt x="332078" y="119014"/>
                  </a:lnTo>
                  <a:lnTo>
                    <a:pt x="372489" y="95211"/>
                  </a:lnTo>
                  <a:lnTo>
                    <a:pt x="414087" y="74053"/>
                  </a:lnTo>
                  <a:lnTo>
                    <a:pt x="456735" y="55539"/>
                  </a:lnTo>
                  <a:lnTo>
                    <a:pt x="500290" y="39671"/>
                  </a:lnTo>
                  <a:lnTo>
                    <a:pt x="544615" y="26447"/>
                  </a:lnTo>
                  <a:lnTo>
                    <a:pt x="589569" y="15868"/>
                  </a:lnTo>
                  <a:lnTo>
                    <a:pt x="635012" y="7934"/>
                  </a:lnTo>
                  <a:lnTo>
                    <a:pt x="680805" y="2644"/>
                  </a:lnTo>
                  <a:lnTo>
                    <a:pt x="726807" y="0"/>
                  </a:lnTo>
                  <a:lnTo>
                    <a:pt x="772879" y="0"/>
                  </a:lnTo>
                  <a:lnTo>
                    <a:pt x="818881" y="2644"/>
                  </a:lnTo>
                  <a:lnTo>
                    <a:pt x="864674" y="7934"/>
                  </a:lnTo>
                  <a:lnTo>
                    <a:pt x="910117" y="15868"/>
                  </a:lnTo>
                  <a:lnTo>
                    <a:pt x="955071" y="26447"/>
                  </a:lnTo>
                  <a:lnTo>
                    <a:pt x="999395" y="39671"/>
                  </a:lnTo>
                  <a:lnTo>
                    <a:pt x="1042951" y="55539"/>
                  </a:lnTo>
                  <a:lnTo>
                    <a:pt x="1085598" y="74053"/>
                  </a:lnTo>
                  <a:lnTo>
                    <a:pt x="1127197" y="95211"/>
                  </a:lnTo>
                  <a:lnTo>
                    <a:pt x="1167607" y="119014"/>
                  </a:lnTo>
                  <a:lnTo>
                    <a:pt x="1206689" y="145461"/>
                  </a:lnTo>
                  <a:lnTo>
                    <a:pt x="1244304" y="174553"/>
                  </a:lnTo>
                  <a:lnTo>
                    <a:pt x="1280311" y="206291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0324" y="9155387"/>
              <a:ext cx="1499870" cy="1410335"/>
            </a:xfrm>
            <a:custGeom>
              <a:avLst/>
              <a:gdLst/>
              <a:ahLst/>
              <a:cxnLst/>
              <a:rect l="l" t="t" r="r" b="b"/>
              <a:pathLst>
                <a:path w="1499870" h="1410334">
                  <a:moveTo>
                    <a:pt x="1280311" y="206291"/>
                  </a:moveTo>
                  <a:lnTo>
                    <a:pt x="1314061" y="240150"/>
                  </a:lnTo>
                  <a:lnTo>
                    <a:pt x="1344998" y="275521"/>
                  </a:lnTo>
                  <a:lnTo>
                    <a:pt x="1373123" y="312272"/>
                  </a:lnTo>
                  <a:lnTo>
                    <a:pt x="1398436" y="350272"/>
                  </a:lnTo>
                  <a:lnTo>
                    <a:pt x="1420936" y="389390"/>
                  </a:lnTo>
                  <a:lnTo>
                    <a:pt x="1440624" y="429493"/>
                  </a:lnTo>
                  <a:lnTo>
                    <a:pt x="1457499" y="470451"/>
                  </a:lnTo>
                  <a:lnTo>
                    <a:pt x="1471561" y="512132"/>
                  </a:lnTo>
                  <a:lnTo>
                    <a:pt x="1482811" y="554405"/>
                  </a:lnTo>
                  <a:lnTo>
                    <a:pt x="1491249" y="597138"/>
                  </a:lnTo>
                  <a:lnTo>
                    <a:pt x="1496874" y="640199"/>
                  </a:lnTo>
                  <a:lnTo>
                    <a:pt x="1499687" y="683457"/>
                  </a:lnTo>
                  <a:lnTo>
                    <a:pt x="1499687" y="726782"/>
                  </a:lnTo>
                  <a:lnTo>
                    <a:pt x="1496874" y="770040"/>
                  </a:lnTo>
                  <a:lnTo>
                    <a:pt x="1491249" y="813102"/>
                  </a:lnTo>
                  <a:lnTo>
                    <a:pt x="1482811" y="855834"/>
                  </a:lnTo>
                  <a:lnTo>
                    <a:pt x="1471561" y="898107"/>
                  </a:lnTo>
                  <a:lnTo>
                    <a:pt x="1457499" y="939788"/>
                  </a:lnTo>
                  <a:lnTo>
                    <a:pt x="1440624" y="980746"/>
                  </a:lnTo>
                  <a:lnTo>
                    <a:pt x="1420936" y="1020849"/>
                  </a:lnTo>
                  <a:lnTo>
                    <a:pt x="1398436" y="1059967"/>
                  </a:lnTo>
                  <a:lnTo>
                    <a:pt x="1373123" y="1097967"/>
                  </a:lnTo>
                  <a:lnTo>
                    <a:pt x="1344998" y="1134718"/>
                  </a:lnTo>
                  <a:lnTo>
                    <a:pt x="1314061" y="1170089"/>
                  </a:lnTo>
                  <a:lnTo>
                    <a:pt x="1280311" y="1203948"/>
                  </a:lnTo>
                  <a:lnTo>
                    <a:pt x="1244304" y="1235686"/>
                  </a:lnTo>
                  <a:lnTo>
                    <a:pt x="1206689" y="1264778"/>
                  </a:lnTo>
                  <a:lnTo>
                    <a:pt x="1167607" y="1291225"/>
                  </a:lnTo>
                  <a:lnTo>
                    <a:pt x="1127197" y="1315028"/>
                  </a:lnTo>
                  <a:lnTo>
                    <a:pt x="1085598" y="1336186"/>
                  </a:lnTo>
                  <a:lnTo>
                    <a:pt x="1042951" y="1354699"/>
                  </a:lnTo>
                  <a:lnTo>
                    <a:pt x="999395" y="1370568"/>
                  </a:lnTo>
                  <a:lnTo>
                    <a:pt x="955071" y="1383792"/>
                  </a:lnTo>
                  <a:lnTo>
                    <a:pt x="910117" y="1394371"/>
                  </a:lnTo>
                  <a:lnTo>
                    <a:pt x="864674" y="1402305"/>
                  </a:lnTo>
                  <a:lnTo>
                    <a:pt x="818881" y="1407595"/>
                  </a:lnTo>
                  <a:lnTo>
                    <a:pt x="772879" y="1410239"/>
                  </a:lnTo>
                  <a:lnTo>
                    <a:pt x="726807" y="1410239"/>
                  </a:lnTo>
                  <a:lnTo>
                    <a:pt x="680805" y="1407595"/>
                  </a:lnTo>
                  <a:lnTo>
                    <a:pt x="635012" y="1402305"/>
                  </a:lnTo>
                  <a:lnTo>
                    <a:pt x="589569" y="1394371"/>
                  </a:lnTo>
                  <a:lnTo>
                    <a:pt x="544615" y="1383792"/>
                  </a:lnTo>
                  <a:lnTo>
                    <a:pt x="500290" y="1370568"/>
                  </a:lnTo>
                  <a:lnTo>
                    <a:pt x="456735" y="1354699"/>
                  </a:lnTo>
                  <a:lnTo>
                    <a:pt x="414087" y="1336186"/>
                  </a:lnTo>
                  <a:lnTo>
                    <a:pt x="372489" y="1315028"/>
                  </a:lnTo>
                  <a:lnTo>
                    <a:pt x="332078" y="1291225"/>
                  </a:lnTo>
                  <a:lnTo>
                    <a:pt x="292996" y="1264778"/>
                  </a:lnTo>
                  <a:lnTo>
                    <a:pt x="255382" y="1235686"/>
                  </a:lnTo>
                  <a:lnTo>
                    <a:pt x="219375" y="1203948"/>
                  </a:lnTo>
                  <a:lnTo>
                    <a:pt x="185625" y="1170089"/>
                  </a:lnTo>
                  <a:lnTo>
                    <a:pt x="154687" y="1134718"/>
                  </a:lnTo>
                  <a:lnTo>
                    <a:pt x="126562" y="1097967"/>
                  </a:lnTo>
                  <a:lnTo>
                    <a:pt x="101250" y="1059967"/>
                  </a:lnTo>
                  <a:lnTo>
                    <a:pt x="78750" y="1020849"/>
                  </a:lnTo>
                  <a:lnTo>
                    <a:pt x="59062" y="980746"/>
                  </a:lnTo>
                  <a:lnTo>
                    <a:pt x="42187" y="939788"/>
                  </a:lnTo>
                  <a:lnTo>
                    <a:pt x="28125" y="898107"/>
                  </a:lnTo>
                  <a:lnTo>
                    <a:pt x="16875" y="855834"/>
                  </a:lnTo>
                  <a:lnTo>
                    <a:pt x="8437" y="813102"/>
                  </a:lnTo>
                  <a:lnTo>
                    <a:pt x="2812" y="770040"/>
                  </a:lnTo>
                  <a:lnTo>
                    <a:pt x="0" y="726782"/>
                  </a:lnTo>
                  <a:lnTo>
                    <a:pt x="0" y="683457"/>
                  </a:lnTo>
                  <a:lnTo>
                    <a:pt x="2812" y="640199"/>
                  </a:lnTo>
                  <a:lnTo>
                    <a:pt x="8437" y="597138"/>
                  </a:lnTo>
                  <a:lnTo>
                    <a:pt x="16875" y="554405"/>
                  </a:lnTo>
                  <a:lnTo>
                    <a:pt x="28125" y="512132"/>
                  </a:lnTo>
                  <a:lnTo>
                    <a:pt x="42187" y="470451"/>
                  </a:lnTo>
                  <a:lnTo>
                    <a:pt x="59062" y="429493"/>
                  </a:lnTo>
                  <a:lnTo>
                    <a:pt x="78750" y="389390"/>
                  </a:lnTo>
                  <a:lnTo>
                    <a:pt x="101250" y="350272"/>
                  </a:lnTo>
                  <a:lnTo>
                    <a:pt x="126562" y="312272"/>
                  </a:lnTo>
                  <a:lnTo>
                    <a:pt x="154687" y="275521"/>
                  </a:lnTo>
                  <a:lnTo>
                    <a:pt x="185625" y="240150"/>
                  </a:lnTo>
                  <a:lnTo>
                    <a:pt x="219375" y="206291"/>
                  </a:lnTo>
                  <a:lnTo>
                    <a:pt x="255382" y="174553"/>
                  </a:lnTo>
                  <a:lnTo>
                    <a:pt x="292996" y="145461"/>
                  </a:lnTo>
                  <a:lnTo>
                    <a:pt x="332078" y="119014"/>
                  </a:lnTo>
                  <a:lnTo>
                    <a:pt x="372489" y="95211"/>
                  </a:lnTo>
                  <a:lnTo>
                    <a:pt x="414087" y="74053"/>
                  </a:lnTo>
                  <a:lnTo>
                    <a:pt x="456735" y="55539"/>
                  </a:lnTo>
                  <a:lnTo>
                    <a:pt x="500290" y="39671"/>
                  </a:lnTo>
                  <a:lnTo>
                    <a:pt x="544615" y="26447"/>
                  </a:lnTo>
                  <a:lnTo>
                    <a:pt x="589569" y="15868"/>
                  </a:lnTo>
                  <a:lnTo>
                    <a:pt x="635012" y="7934"/>
                  </a:lnTo>
                  <a:lnTo>
                    <a:pt x="680805" y="2644"/>
                  </a:lnTo>
                  <a:lnTo>
                    <a:pt x="726807" y="0"/>
                  </a:lnTo>
                  <a:lnTo>
                    <a:pt x="772879" y="0"/>
                  </a:lnTo>
                  <a:lnTo>
                    <a:pt x="818881" y="2644"/>
                  </a:lnTo>
                  <a:lnTo>
                    <a:pt x="864674" y="7934"/>
                  </a:lnTo>
                  <a:lnTo>
                    <a:pt x="910117" y="15868"/>
                  </a:lnTo>
                  <a:lnTo>
                    <a:pt x="955071" y="26447"/>
                  </a:lnTo>
                  <a:lnTo>
                    <a:pt x="999395" y="39671"/>
                  </a:lnTo>
                  <a:lnTo>
                    <a:pt x="1042951" y="55539"/>
                  </a:lnTo>
                  <a:lnTo>
                    <a:pt x="1085598" y="74053"/>
                  </a:lnTo>
                  <a:lnTo>
                    <a:pt x="1127197" y="95211"/>
                  </a:lnTo>
                  <a:lnTo>
                    <a:pt x="1167607" y="119014"/>
                  </a:lnTo>
                  <a:lnTo>
                    <a:pt x="1206689" y="145461"/>
                  </a:lnTo>
                  <a:lnTo>
                    <a:pt x="1244304" y="174553"/>
                  </a:lnTo>
                  <a:lnTo>
                    <a:pt x="1280311" y="206291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94272" y="4403498"/>
            <a:ext cx="403740" cy="155739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Ca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nc</a:t>
            </a: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er</a:t>
            </a:r>
            <a:endParaRPr sz="978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28441" y="4309207"/>
            <a:ext cx="424245" cy="326241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33212" marR="2310" indent="-27725">
              <a:lnSpc>
                <a:spcPct val="108700"/>
              </a:lnSpc>
              <a:spcBef>
                <a:spcPts val="45"/>
              </a:spcBef>
            </a:pP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Mo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b</a:t>
            </a: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ile  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Phone</a:t>
            </a:r>
            <a:endParaRPr sz="978">
              <a:latin typeface="Palatino Linotype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96331" y="4156733"/>
            <a:ext cx="1748096" cy="655861"/>
            <a:chOff x="5708017" y="9139680"/>
            <a:chExt cx="3843654" cy="1442085"/>
          </a:xfrm>
        </p:grpSpPr>
        <p:sp>
          <p:nvSpPr>
            <p:cNvPr id="17" name="object 17"/>
            <p:cNvSpPr/>
            <p:nvPr/>
          </p:nvSpPr>
          <p:spPr>
            <a:xfrm>
              <a:off x="7431850" y="9860506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>
                  <a:moveTo>
                    <a:pt x="0" y="0"/>
                  </a:moveTo>
                  <a:lnTo>
                    <a:pt x="20941" y="0"/>
                  </a:lnTo>
                  <a:lnTo>
                    <a:pt x="562168" y="0"/>
                  </a:lnTo>
                </a:path>
              </a:pathLst>
            </a:custGeom>
            <a:ln w="41883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76880" y="9772550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87955"/>
                  </a:lnTo>
                  <a:lnTo>
                    <a:pt x="175910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9" name="object 19"/>
            <p:cNvSpPr/>
            <p:nvPr/>
          </p:nvSpPr>
          <p:spPr>
            <a:xfrm>
              <a:off x="8035827" y="9155387"/>
              <a:ext cx="1499870" cy="1410335"/>
            </a:xfrm>
            <a:custGeom>
              <a:avLst/>
              <a:gdLst/>
              <a:ahLst/>
              <a:cxnLst/>
              <a:rect l="l" t="t" r="r" b="b"/>
              <a:pathLst>
                <a:path w="1499870" h="1410334">
                  <a:moveTo>
                    <a:pt x="1280311" y="206291"/>
                  </a:moveTo>
                  <a:lnTo>
                    <a:pt x="1314061" y="240150"/>
                  </a:lnTo>
                  <a:lnTo>
                    <a:pt x="1344998" y="275521"/>
                  </a:lnTo>
                  <a:lnTo>
                    <a:pt x="1373123" y="312272"/>
                  </a:lnTo>
                  <a:lnTo>
                    <a:pt x="1398436" y="350272"/>
                  </a:lnTo>
                  <a:lnTo>
                    <a:pt x="1420936" y="389390"/>
                  </a:lnTo>
                  <a:lnTo>
                    <a:pt x="1440624" y="429493"/>
                  </a:lnTo>
                  <a:lnTo>
                    <a:pt x="1457499" y="470451"/>
                  </a:lnTo>
                  <a:lnTo>
                    <a:pt x="1471561" y="512132"/>
                  </a:lnTo>
                  <a:lnTo>
                    <a:pt x="1482811" y="554405"/>
                  </a:lnTo>
                  <a:lnTo>
                    <a:pt x="1491249" y="597138"/>
                  </a:lnTo>
                  <a:lnTo>
                    <a:pt x="1496874" y="640199"/>
                  </a:lnTo>
                  <a:lnTo>
                    <a:pt x="1499687" y="683457"/>
                  </a:lnTo>
                  <a:lnTo>
                    <a:pt x="1499687" y="726782"/>
                  </a:lnTo>
                  <a:lnTo>
                    <a:pt x="1496874" y="770040"/>
                  </a:lnTo>
                  <a:lnTo>
                    <a:pt x="1491249" y="813102"/>
                  </a:lnTo>
                  <a:lnTo>
                    <a:pt x="1482811" y="855834"/>
                  </a:lnTo>
                  <a:lnTo>
                    <a:pt x="1471561" y="898107"/>
                  </a:lnTo>
                  <a:lnTo>
                    <a:pt x="1457499" y="939788"/>
                  </a:lnTo>
                  <a:lnTo>
                    <a:pt x="1440624" y="980746"/>
                  </a:lnTo>
                  <a:lnTo>
                    <a:pt x="1420936" y="1020849"/>
                  </a:lnTo>
                  <a:lnTo>
                    <a:pt x="1398436" y="1059967"/>
                  </a:lnTo>
                  <a:lnTo>
                    <a:pt x="1373123" y="1097967"/>
                  </a:lnTo>
                  <a:lnTo>
                    <a:pt x="1344998" y="1134718"/>
                  </a:lnTo>
                  <a:lnTo>
                    <a:pt x="1314061" y="1170089"/>
                  </a:lnTo>
                  <a:lnTo>
                    <a:pt x="1280311" y="1203948"/>
                  </a:lnTo>
                  <a:lnTo>
                    <a:pt x="1244304" y="1235686"/>
                  </a:lnTo>
                  <a:lnTo>
                    <a:pt x="1206689" y="1264778"/>
                  </a:lnTo>
                  <a:lnTo>
                    <a:pt x="1167607" y="1291225"/>
                  </a:lnTo>
                  <a:lnTo>
                    <a:pt x="1127197" y="1315028"/>
                  </a:lnTo>
                  <a:lnTo>
                    <a:pt x="1085598" y="1336186"/>
                  </a:lnTo>
                  <a:lnTo>
                    <a:pt x="1042951" y="1354699"/>
                  </a:lnTo>
                  <a:lnTo>
                    <a:pt x="999395" y="1370568"/>
                  </a:lnTo>
                  <a:lnTo>
                    <a:pt x="955071" y="1383792"/>
                  </a:lnTo>
                  <a:lnTo>
                    <a:pt x="910117" y="1394371"/>
                  </a:lnTo>
                  <a:lnTo>
                    <a:pt x="864674" y="1402305"/>
                  </a:lnTo>
                  <a:lnTo>
                    <a:pt x="818881" y="1407595"/>
                  </a:lnTo>
                  <a:lnTo>
                    <a:pt x="772879" y="1410239"/>
                  </a:lnTo>
                  <a:lnTo>
                    <a:pt x="726807" y="1410239"/>
                  </a:lnTo>
                  <a:lnTo>
                    <a:pt x="680805" y="1407595"/>
                  </a:lnTo>
                  <a:lnTo>
                    <a:pt x="635012" y="1402305"/>
                  </a:lnTo>
                  <a:lnTo>
                    <a:pt x="589569" y="1394371"/>
                  </a:lnTo>
                  <a:lnTo>
                    <a:pt x="544615" y="1383792"/>
                  </a:lnTo>
                  <a:lnTo>
                    <a:pt x="500290" y="1370568"/>
                  </a:lnTo>
                  <a:lnTo>
                    <a:pt x="456735" y="1354699"/>
                  </a:lnTo>
                  <a:lnTo>
                    <a:pt x="414087" y="1336186"/>
                  </a:lnTo>
                  <a:lnTo>
                    <a:pt x="372489" y="1315028"/>
                  </a:lnTo>
                  <a:lnTo>
                    <a:pt x="332078" y="1291225"/>
                  </a:lnTo>
                  <a:lnTo>
                    <a:pt x="292996" y="1264778"/>
                  </a:lnTo>
                  <a:lnTo>
                    <a:pt x="255382" y="1235686"/>
                  </a:lnTo>
                  <a:lnTo>
                    <a:pt x="219375" y="1203948"/>
                  </a:lnTo>
                  <a:lnTo>
                    <a:pt x="185625" y="1170089"/>
                  </a:lnTo>
                  <a:lnTo>
                    <a:pt x="154687" y="1134718"/>
                  </a:lnTo>
                  <a:lnTo>
                    <a:pt x="126562" y="1097967"/>
                  </a:lnTo>
                  <a:lnTo>
                    <a:pt x="101250" y="1059967"/>
                  </a:lnTo>
                  <a:lnTo>
                    <a:pt x="78750" y="1020849"/>
                  </a:lnTo>
                  <a:lnTo>
                    <a:pt x="59062" y="980746"/>
                  </a:lnTo>
                  <a:lnTo>
                    <a:pt x="42187" y="939788"/>
                  </a:lnTo>
                  <a:lnTo>
                    <a:pt x="28125" y="898107"/>
                  </a:lnTo>
                  <a:lnTo>
                    <a:pt x="16875" y="855834"/>
                  </a:lnTo>
                  <a:lnTo>
                    <a:pt x="8437" y="813102"/>
                  </a:lnTo>
                  <a:lnTo>
                    <a:pt x="2812" y="770040"/>
                  </a:lnTo>
                  <a:lnTo>
                    <a:pt x="0" y="726782"/>
                  </a:lnTo>
                  <a:lnTo>
                    <a:pt x="0" y="683457"/>
                  </a:lnTo>
                  <a:lnTo>
                    <a:pt x="2812" y="640199"/>
                  </a:lnTo>
                  <a:lnTo>
                    <a:pt x="8437" y="597138"/>
                  </a:lnTo>
                  <a:lnTo>
                    <a:pt x="16875" y="554405"/>
                  </a:lnTo>
                  <a:lnTo>
                    <a:pt x="28125" y="512132"/>
                  </a:lnTo>
                  <a:lnTo>
                    <a:pt x="42187" y="470451"/>
                  </a:lnTo>
                  <a:lnTo>
                    <a:pt x="59062" y="429493"/>
                  </a:lnTo>
                  <a:lnTo>
                    <a:pt x="78750" y="389390"/>
                  </a:lnTo>
                  <a:lnTo>
                    <a:pt x="101250" y="350272"/>
                  </a:lnTo>
                  <a:lnTo>
                    <a:pt x="126562" y="312272"/>
                  </a:lnTo>
                  <a:lnTo>
                    <a:pt x="154687" y="275521"/>
                  </a:lnTo>
                  <a:lnTo>
                    <a:pt x="185625" y="240150"/>
                  </a:lnTo>
                  <a:lnTo>
                    <a:pt x="219375" y="206291"/>
                  </a:lnTo>
                  <a:lnTo>
                    <a:pt x="255382" y="174553"/>
                  </a:lnTo>
                  <a:lnTo>
                    <a:pt x="292996" y="145461"/>
                  </a:lnTo>
                  <a:lnTo>
                    <a:pt x="332078" y="119014"/>
                  </a:lnTo>
                  <a:lnTo>
                    <a:pt x="372489" y="95211"/>
                  </a:lnTo>
                  <a:lnTo>
                    <a:pt x="414087" y="74053"/>
                  </a:lnTo>
                  <a:lnTo>
                    <a:pt x="456735" y="55539"/>
                  </a:lnTo>
                  <a:lnTo>
                    <a:pt x="500290" y="39671"/>
                  </a:lnTo>
                  <a:lnTo>
                    <a:pt x="544615" y="26447"/>
                  </a:lnTo>
                  <a:lnTo>
                    <a:pt x="589569" y="15868"/>
                  </a:lnTo>
                  <a:lnTo>
                    <a:pt x="635012" y="7934"/>
                  </a:lnTo>
                  <a:lnTo>
                    <a:pt x="680805" y="2644"/>
                  </a:lnTo>
                  <a:lnTo>
                    <a:pt x="726807" y="0"/>
                  </a:lnTo>
                  <a:lnTo>
                    <a:pt x="772879" y="0"/>
                  </a:lnTo>
                  <a:lnTo>
                    <a:pt x="818881" y="2644"/>
                  </a:lnTo>
                  <a:lnTo>
                    <a:pt x="864674" y="7934"/>
                  </a:lnTo>
                  <a:lnTo>
                    <a:pt x="910117" y="15868"/>
                  </a:lnTo>
                  <a:lnTo>
                    <a:pt x="955071" y="26447"/>
                  </a:lnTo>
                  <a:lnTo>
                    <a:pt x="999395" y="39671"/>
                  </a:lnTo>
                  <a:lnTo>
                    <a:pt x="1042951" y="55539"/>
                  </a:lnTo>
                  <a:lnTo>
                    <a:pt x="1085598" y="74053"/>
                  </a:lnTo>
                  <a:lnTo>
                    <a:pt x="1127197" y="95211"/>
                  </a:lnTo>
                  <a:lnTo>
                    <a:pt x="1167607" y="119014"/>
                  </a:lnTo>
                  <a:lnTo>
                    <a:pt x="1206689" y="145461"/>
                  </a:lnTo>
                  <a:lnTo>
                    <a:pt x="1244304" y="174553"/>
                  </a:lnTo>
                  <a:lnTo>
                    <a:pt x="1280311" y="206291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0" name="object 20"/>
            <p:cNvSpPr/>
            <p:nvPr/>
          </p:nvSpPr>
          <p:spPr>
            <a:xfrm>
              <a:off x="5723723" y="9155387"/>
              <a:ext cx="1499870" cy="1410335"/>
            </a:xfrm>
            <a:custGeom>
              <a:avLst/>
              <a:gdLst/>
              <a:ahLst/>
              <a:cxnLst/>
              <a:rect l="l" t="t" r="r" b="b"/>
              <a:pathLst>
                <a:path w="1499870" h="1410334">
                  <a:moveTo>
                    <a:pt x="1280311" y="206291"/>
                  </a:moveTo>
                  <a:lnTo>
                    <a:pt x="1314061" y="240150"/>
                  </a:lnTo>
                  <a:lnTo>
                    <a:pt x="1344998" y="275521"/>
                  </a:lnTo>
                  <a:lnTo>
                    <a:pt x="1373123" y="312272"/>
                  </a:lnTo>
                  <a:lnTo>
                    <a:pt x="1398436" y="350272"/>
                  </a:lnTo>
                  <a:lnTo>
                    <a:pt x="1420936" y="389390"/>
                  </a:lnTo>
                  <a:lnTo>
                    <a:pt x="1440624" y="429493"/>
                  </a:lnTo>
                  <a:lnTo>
                    <a:pt x="1457499" y="470451"/>
                  </a:lnTo>
                  <a:lnTo>
                    <a:pt x="1471561" y="512132"/>
                  </a:lnTo>
                  <a:lnTo>
                    <a:pt x="1482811" y="554405"/>
                  </a:lnTo>
                  <a:lnTo>
                    <a:pt x="1491249" y="597138"/>
                  </a:lnTo>
                  <a:lnTo>
                    <a:pt x="1496874" y="640199"/>
                  </a:lnTo>
                  <a:lnTo>
                    <a:pt x="1499687" y="683457"/>
                  </a:lnTo>
                  <a:lnTo>
                    <a:pt x="1499687" y="726782"/>
                  </a:lnTo>
                  <a:lnTo>
                    <a:pt x="1496874" y="770040"/>
                  </a:lnTo>
                  <a:lnTo>
                    <a:pt x="1491249" y="813102"/>
                  </a:lnTo>
                  <a:lnTo>
                    <a:pt x="1482811" y="855834"/>
                  </a:lnTo>
                  <a:lnTo>
                    <a:pt x="1471561" y="898107"/>
                  </a:lnTo>
                  <a:lnTo>
                    <a:pt x="1457499" y="939788"/>
                  </a:lnTo>
                  <a:lnTo>
                    <a:pt x="1440624" y="980746"/>
                  </a:lnTo>
                  <a:lnTo>
                    <a:pt x="1420936" y="1020849"/>
                  </a:lnTo>
                  <a:lnTo>
                    <a:pt x="1398436" y="1059967"/>
                  </a:lnTo>
                  <a:lnTo>
                    <a:pt x="1373123" y="1097967"/>
                  </a:lnTo>
                  <a:lnTo>
                    <a:pt x="1344998" y="1134718"/>
                  </a:lnTo>
                  <a:lnTo>
                    <a:pt x="1314061" y="1170089"/>
                  </a:lnTo>
                  <a:lnTo>
                    <a:pt x="1280311" y="1203948"/>
                  </a:lnTo>
                  <a:lnTo>
                    <a:pt x="1244304" y="1235686"/>
                  </a:lnTo>
                  <a:lnTo>
                    <a:pt x="1206689" y="1264778"/>
                  </a:lnTo>
                  <a:lnTo>
                    <a:pt x="1167607" y="1291225"/>
                  </a:lnTo>
                  <a:lnTo>
                    <a:pt x="1127197" y="1315028"/>
                  </a:lnTo>
                  <a:lnTo>
                    <a:pt x="1085598" y="1336186"/>
                  </a:lnTo>
                  <a:lnTo>
                    <a:pt x="1042951" y="1354699"/>
                  </a:lnTo>
                  <a:lnTo>
                    <a:pt x="999395" y="1370568"/>
                  </a:lnTo>
                  <a:lnTo>
                    <a:pt x="955071" y="1383792"/>
                  </a:lnTo>
                  <a:lnTo>
                    <a:pt x="910117" y="1394371"/>
                  </a:lnTo>
                  <a:lnTo>
                    <a:pt x="864674" y="1402305"/>
                  </a:lnTo>
                  <a:lnTo>
                    <a:pt x="818881" y="1407595"/>
                  </a:lnTo>
                  <a:lnTo>
                    <a:pt x="772879" y="1410239"/>
                  </a:lnTo>
                  <a:lnTo>
                    <a:pt x="726807" y="1410239"/>
                  </a:lnTo>
                  <a:lnTo>
                    <a:pt x="680805" y="1407595"/>
                  </a:lnTo>
                  <a:lnTo>
                    <a:pt x="635012" y="1402305"/>
                  </a:lnTo>
                  <a:lnTo>
                    <a:pt x="589569" y="1394371"/>
                  </a:lnTo>
                  <a:lnTo>
                    <a:pt x="544615" y="1383792"/>
                  </a:lnTo>
                  <a:lnTo>
                    <a:pt x="500290" y="1370568"/>
                  </a:lnTo>
                  <a:lnTo>
                    <a:pt x="456735" y="1354699"/>
                  </a:lnTo>
                  <a:lnTo>
                    <a:pt x="414087" y="1336186"/>
                  </a:lnTo>
                  <a:lnTo>
                    <a:pt x="372489" y="1315028"/>
                  </a:lnTo>
                  <a:lnTo>
                    <a:pt x="332078" y="1291225"/>
                  </a:lnTo>
                  <a:lnTo>
                    <a:pt x="292996" y="1264778"/>
                  </a:lnTo>
                  <a:lnTo>
                    <a:pt x="255382" y="1235686"/>
                  </a:lnTo>
                  <a:lnTo>
                    <a:pt x="219375" y="1203948"/>
                  </a:lnTo>
                  <a:lnTo>
                    <a:pt x="185625" y="1170089"/>
                  </a:lnTo>
                  <a:lnTo>
                    <a:pt x="154687" y="1134718"/>
                  </a:lnTo>
                  <a:lnTo>
                    <a:pt x="126562" y="1097967"/>
                  </a:lnTo>
                  <a:lnTo>
                    <a:pt x="101250" y="1059967"/>
                  </a:lnTo>
                  <a:lnTo>
                    <a:pt x="78750" y="1020849"/>
                  </a:lnTo>
                  <a:lnTo>
                    <a:pt x="59062" y="980746"/>
                  </a:lnTo>
                  <a:lnTo>
                    <a:pt x="42187" y="939788"/>
                  </a:lnTo>
                  <a:lnTo>
                    <a:pt x="28125" y="898107"/>
                  </a:lnTo>
                  <a:lnTo>
                    <a:pt x="16875" y="855834"/>
                  </a:lnTo>
                  <a:lnTo>
                    <a:pt x="8437" y="813102"/>
                  </a:lnTo>
                  <a:lnTo>
                    <a:pt x="2812" y="770040"/>
                  </a:lnTo>
                  <a:lnTo>
                    <a:pt x="0" y="726782"/>
                  </a:lnTo>
                  <a:lnTo>
                    <a:pt x="0" y="683457"/>
                  </a:lnTo>
                  <a:lnTo>
                    <a:pt x="2812" y="640199"/>
                  </a:lnTo>
                  <a:lnTo>
                    <a:pt x="8437" y="597138"/>
                  </a:lnTo>
                  <a:lnTo>
                    <a:pt x="16875" y="554405"/>
                  </a:lnTo>
                  <a:lnTo>
                    <a:pt x="28125" y="512132"/>
                  </a:lnTo>
                  <a:lnTo>
                    <a:pt x="42187" y="470451"/>
                  </a:lnTo>
                  <a:lnTo>
                    <a:pt x="59062" y="429493"/>
                  </a:lnTo>
                  <a:lnTo>
                    <a:pt x="78750" y="389390"/>
                  </a:lnTo>
                  <a:lnTo>
                    <a:pt x="101250" y="350272"/>
                  </a:lnTo>
                  <a:lnTo>
                    <a:pt x="126562" y="312272"/>
                  </a:lnTo>
                  <a:lnTo>
                    <a:pt x="154687" y="275521"/>
                  </a:lnTo>
                  <a:lnTo>
                    <a:pt x="185625" y="240150"/>
                  </a:lnTo>
                  <a:lnTo>
                    <a:pt x="219375" y="206291"/>
                  </a:lnTo>
                  <a:lnTo>
                    <a:pt x="255382" y="174553"/>
                  </a:lnTo>
                  <a:lnTo>
                    <a:pt x="292996" y="145461"/>
                  </a:lnTo>
                  <a:lnTo>
                    <a:pt x="332078" y="119014"/>
                  </a:lnTo>
                  <a:lnTo>
                    <a:pt x="372489" y="95211"/>
                  </a:lnTo>
                  <a:lnTo>
                    <a:pt x="414087" y="74053"/>
                  </a:lnTo>
                  <a:lnTo>
                    <a:pt x="456735" y="55539"/>
                  </a:lnTo>
                  <a:lnTo>
                    <a:pt x="500290" y="39671"/>
                  </a:lnTo>
                  <a:lnTo>
                    <a:pt x="544615" y="26447"/>
                  </a:lnTo>
                  <a:lnTo>
                    <a:pt x="589569" y="15868"/>
                  </a:lnTo>
                  <a:lnTo>
                    <a:pt x="635012" y="7934"/>
                  </a:lnTo>
                  <a:lnTo>
                    <a:pt x="680805" y="2644"/>
                  </a:lnTo>
                  <a:lnTo>
                    <a:pt x="726807" y="0"/>
                  </a:lnTo>
                  <a:lnTo>
                    <a:pt x="772879" y="0"/>
                  </a:lnTo>
                  <a:lnTo>
                    <a:pt x="818881" y="2644"/>
                  </a:lnTo>
                  <a:lnTo>
                    <a:pt x="864674" y="7934"/>
                  </a:lnTo>
                  <a:lnTo>
                    <a:pt x="910117" y="15868"/>
                  </a:lnTo>
                  <a:lnTo>
                    <a:pt x="955071" y="26447"/>
                  </a:lnTo>
                  <a:lnTo>
                    <a:pt x="999395" y="39671"/>
                  </a:lnTo>
                  <a:lnTo>
                    <a:pt x="1042951" y="55539"/>
                  </a:lnTo>
                  <a:lnTo>
                    <a:pt x="1085598" y="74053"/>
                  </a:lnTo>
                  <a:lnTo>
                    <a:pt x="1127197" y="95211"/>
                  </a:lnTo>
                  <a:lnTo>
                    <a:pt x="1167607" y="119014"/>
                  </a:lnTo>
                  <a:lnTo>
                    <a:pt x="1206689" y="145461"/>
                  </a:lnTo>
                  <a:lnTo>
                    <a:pt x="1244304" y="174553"/>
                  </a:lnTo>
                  <a:lnTo>
                    <a:pt x="1280311" y="206291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319474" y="4370833"/>
            <a:ext cx="167214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14" dirty="0">
                <a:solidFill>
                  <a:srgbClr val="414141"/>
                </a:solidFill>
                <a:latin typeface="Arial MT"/>
                <a:cs typeface="Arial MT"/>
              </a:rPr>
              <a:t>or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56864" y="4309207"/>
            <a:ext cx="424245" cy="326241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33212" marR="2310" indent="-27725">
              <a:lnSpc>
                <a:spcPct val="108700"/>
              </a:lnSpc>
              <a:spcBef>
                <a:spcPts val="45"/>
              </a:spcBef>
            </a:pP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Mo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b</a:t>
            </a: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ile  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Phone</a:t>
            </a:r>
            <a:endParaRPr sz="978">
              <a:latin typeface="Palatino Linotype"/>
              <a:cs typeface="Palatino Linotyp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724752" y="4116621"/>
            <a:ext cx="1748096" cy="696004"/>
            <a:chOff x="10387916" y="9051483"/>
            <a:chExt cx="3843654" cy="1530350"/>
          </a:xfrm>
        </p:grpSpPr>
        <p:sp>
          <p:nvSpPr>
            <p:cNvPr id="24" name="object 24"/>
            <p:cNvSpPr/>
            <p:nvPr/>
          </p:nvSpPr>
          <p:spPr>
            <a:xfrm>
              <a:off x="12715724" y="9155387"/>
              <a:ext cx="1499870" cy="1410335"/>
            </a:xfrm>
            <a:custGeom>
              <a:avLst/>
              <a:gdLst/>
              <a:ahLst/>
              <a:cxnLst/>
              <a:rect l="l" t="t" r="r" b="b"/>
              <a:pathLst>
                <a:path w="1499869" h="1410334">
                  <a:moveTo>
                    <a:pt x="1280311" y="206291"/>
                  </a:moveTo>
                  <a:lnTo>
                    <a:pt x="1314061" y="240150"/>
                  </a:lnTo>
                  <a:lnTo>
                    <a:pt x="1344998" y="275521"/>
                  </a:lnTo>
                  <a:lnTo>
                    <a:pt x="1373123" y="312272"/>
                  </a:lnTo>
                  <a:lnTo>
                    <a:pt x="1398436" y="350272"/>
                  </a:lnTo>
                  <a:lnTo>
                    <a:pt x="1420936" y="389390"/>
                  </a:lnTo>
                  <a:lnTo>
                    <a:pt x="1440624" y="429493"/>
                  </a:lnTo>
                  <a:lnTo>
                    <a:pt x="1457499" y="470451"/>
                  </a:lnTo>
                  <a:lnTo>
                    <a:pt x="1471561" y="512132"/>
                  </a:lnTo>
                  <a:lnTo>
                    <a:pt x="1482811" y="554405"/>
                  </a:lnTo>
                  <a:lnTo>
                    <a:pt x="1491249" y="597138"/>
                  </a:lnTo>
                  <a:lnTo>
                    <a:pt x="1496874" y="640199"/>
                  </a:lnTo>
                  <a:lnTo>
                    <a:pt x="1499687" y="683457"/>
                  </a:lnTo>
                  <a:lnTo>
                    <a:pt x="1499687" y="726782"/>
                  </a:lnTo>
                  <a:lnTo>
                    <a:pt x="1496874" y="770040"/>
                  </a:lnTo>
                  <a:lnTo>
                    <a:pt x="1491249" y="813102"/>
                  </a:lnTo>
                  <a:lnTo>
                    <a:pt x="1482811" y="855834"/>
                  </a:lnTo>
                  <a:lnTo>
                    <a:pt x="1471561" y="898107"/>
                  </a:lnTo>
                  <a:lnTo>
                    <a:pt x="1457499" y="939788"/>
                  </a:lnTo>
                  <a:lnTo>
                    <a:pt x="1440624" y="980746"/>
                  </a:lnTo>
                  <a:lnTo>
                    <a:pt x="1420936" y="1020849"/>
                  </a:lnTo>
                  <a:lnTo>
                    <a:pt x="1398436" y="1059967"/>
                  </a:lnTo>
                  <a:lnTo>
                    <a:pt x="1373123" y="1097967"/>
                  </a:lnTo>
                  <a:lnTo>
                    <a:pt x="1344998" y="1134718"/>
                  </a:lnTo>
                  <a:lnTo>
                    <a:pt x="1314061" y="1170089"/>
                  </a:lnTo>
                  <a:lnTo>
                    <a:pt x="1280311" y="1203948"/>
                  </a:lnTo>
                  <a:lnTo>
                    <a:pt x="1244304" y="1235686"/>
                  </a:lnTo>
                  <a:lnTo>
                    <a:pt x="1206689" y="1264778"/>
                  </a:lnTo>
                  <a:lnTo>
                    <a:pt x="1167607" y="1291225"/>
                  </a:lnTo>
                  <a:lnTo>
                    <a:pt x="1127197" y="1315028"/>
                  </a:lnTo>
                  <a:lnTo>
                    <a:pt x="1085598" y="1336186"/>
                  </a:lnTo>
                  <a:lnTo>
                    <a:pt x="1042951" y="1354699"/>
                  </a:lnTo>
                  <a:lnTo>
                    <a:pt x="999395" y="1370568"/>
                  </a:lnTo>
                  <a:lnTo>
                    <a:pt x="955071" y="1383792"/>
                  </a:lnTo>
                  <a:lnTo>
                    <a:pt x="910117" y="1394371"/>
                  </a:lnTo>
                  <a:lnTo>
                    <a:pt x="864674" y="1402305"/>
                  </a:lnTo>
                  <a:lnTo>
                    <a:pt x="818881" y="1407595"/>
                  </a:lnTo>
                  <a:lnTo>
                    <a:pt x="772879" y="1410239"/>
                  </a:lnTo>
                  <a:lnTo>
                    <a:pt x="726807" y="1410239"/>
                  </a:lnTo>
                  <a:lnTo>
                    <a:pt x="680805" y="1407595"/>
                  </a:lnTo>
                  <a:lnTo>
                    <a:pt x="635012" y="1402305"/>
                  </a:lnTo>
                  <a:lnTo>
                    <a:pt x="589569" y="1394371"/>
                  </a:lnTo>
                  <a:lnTo>
                    <a:pt x="544615" y="1383792"/>
                  </a:lnTo>
                  <a:lnTo>
                    <a:pt x="500290" y="1370568"/>
                  </a:lnTo>
                  <a:lnTo>
                    <a:pt x="456735" y="1354699"/>
                  </a:lnTo>
                  <a:lnTo>
                    <a:pt x="414087" y="1336186"/>
                  </a:lnTo>
                  <a:lnTo>
                    <a:pt x="372489" y="1315028"/>
                  </a:lnTo>
                  <a:lnTo>
                    <a:pt x="332078" y="1291225"/>
                  </a:lnTo>
                  <a:lnTo>
                    <a:pt x="292996" y="1264778"/>
                  </a:lnTo>
                  <a:lnTo>
                    <a:pt x="255382" y="1235686"/>
                  </a:lnTo>
                  <a:lnTo>
                    <a:pt x="219375" y="1203948"/>
                  </a:lnTo>
                  <a:lnTo>
                    <a:pt x="185625" y="1170089"/>
                  </a:lnTo>
                  <a:lnTo>
                    <a:pt x="154687" y="1134718"/>
                  </a:lnTo>
                  <a:lnTo>
                    <a:pt x="126562" y="1097967"/>
                  </a:lnTo>
                  <a:lnTo>
                    <a:pt x="101250" y="1059967"/>
                  </a:lnTo>
                  <a:lnTo>
                    <a:pt x="78750" y="1020849"/>
                  </a:lnTo>
                  <a:lnTo>
                    <a:pt x="59062" y="980746"/>
                  </a:lnTo>
                  <a:lnTo>
                    <a:pt x="42187" y="939788"/>
                  </a:lnTo>
                  <a:lnTo>
                    <a:pt x="28125" y="898107"/>
                  </a:lnTo>
                  <a:lnTo>
                    <a:pt x="16875" y="855834"/>
                  </a:lnTo>
                  <a:lnTo>
                    <a:pt x="8437" y="813102"/>
                  </a:lnTo>
                  <a:lnTo>
                    <a:pt x="2812" y="770040"/>
                  </a:lnTo>
                  <a:lnTo>
                    <a:pt x="0" y="726782"/>
                  </a:lnTo>
                  <a:lnTo>
                    <a:pt x="0" y="683457"/>
                  </a:lnTo>
                  <a:lnTo>
                    <a:pt x="2812" y="640199"/>
                  </a:lnTo>
                  <a:lnTo>
                    <a:pt x="8437" y="597138"/>
                  </a:lnTo>
                  <a:lnTo>
                    <a:pt x="16875" y="554405"/>
                  </a:lnTo>
                  <a:lnTo>
                    <a:pt x="28125" y="512132"/>
                  </a:lnTo>
                  <a:lnTo>
                    <a:pt x="42187" y="470451"/>
                  </a:lnTo>
                  <a:lnTo>
                    <a:pt x="59062" y="429493"/>
                  </a:lnTo>
                  <a:lnTo>
                    <a:pt x="78750" y="389390"/>
                  </a:lnTo>
                  <a:lnTo>
                    <a:pt x="101250" y="350272"/>
                  </a:lnTo>
                  <a:lnTo>
                    <a:pt x="126562" y="312272"/>
                  </a:lnTo>
                  <a:lnTo>
                    <a:pt x="154687" y="275521"/>
                  </a:lnTo>
                  <a:lnTo>
                    <a:pt x="185625" y="240150"/>
                  </a:lnTo>
                  <a:lnTo>
                    <a:pt x="219375" y="206291"/>
                  </a:lnTo>
                  <a:lnTo>
                    <a:pt x="255382" y="174553"/>
                  </a:lnTo>
                  <a:lnTo>
                    <a:pt x="292996" y="145461"/>
                  </a:lnTo>
                  <a:lnTo>
                    <a:pt x="332078" y="119014"/>
                  </a:lnTo>
                  <a:lnTo>
                    <a:pt x="372489" y="95211"/>
                  </a:lnTo>
                  <a:lnTo>
                    <a:pt x="414087" y="74053"/>
                  </a:lnTo>
                  <a:lnTo>
                    <a:pt x="456735" y="55539"/>
                  </a:lnTo>
                  <a:lnTo>
                    <a:pt x="500290" y="39671"/>
                  </a:lnTo>
                  <a:lnTo>
                    <a:pt x="544615" y="26447"/>
                  </a:lnTo>
                  <a:lnTo>
                    <a:pt x="589569" y="15868"/>
                  </a:lnTo>
                  <a:lnTo>
                    <a:pt x="635012" y="7934"/>
                  </a:lnTo>
                  <a:lnTo>
                    <a:pt x="680805" y="2644"/>
                  </a:lnTo>
                  <a:lnTo>
                    <a:pt x="726807" y="0"/>
                  </a:lnTo>
                  <a:lnTo>
                    <a:pt x="772879" y="0"/>
                  </a:lnTo>
                  <a:lnTo>
                    <a:pt x="818881" y="2644"/>
                  </a:lnTo>
                  <a:lnTo>
                    <a:pt x="864674" y="7934"/>
                  </a:lnTo>
                  <a:lnTo>
                    <a:pt x="910117" y="15868"/>
                  </a:lnTo>
                  <a:lnTo>
                    <a:pt x="955071" y="26447"/>
                  </a:lnTo>
                  <a:lnTo>
                    <a:pt x="999395" y="39671"/>
                  </a:lnTo>
                  <a:lnTo>
                    <a:pt x="1042951" y="55539"/>
                  </a:lnTo>
                  <a:lnTo>
                    <a:pt x="1085598" y="74053"/>
                  </a:lnTo>
                  <a:lnTo>
                    <a:pt x="1127197" y="95211"/>
                  </a:lnTo>
                  <a:lnTo>
                    <a:pt x="1167607" y="119014"/>
                  </a:lnTo>
                  <a:lnTo>
                    <a:pt x="1206689" y="145461"/>
                  </a:lnTo>
                  <a:lnTo>
                    <a:pt x="1244304" y="174553"/>
                  </a:lnTo>
                  <a:lnTo>
                    <a:pt x="1280311" y="206291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403622" y="9155387"/>
              <a:ext cx="1499870" cy="1410335"/>
            </a:xfrm>
            <a:custGeom>
              <a:avLst/>
              <a:gdLst/>
              <a:ahLst/>
              <a:cxnLst/>
              <a:rect l="l" t="t" r="r" b="b"/>
              <a:pathLst>
                <a:path w="1499870" h="1410334">
                  <a:moveTo>
                    <a:pt x="1280311" y="206291"/>
                  </a:moveTo>
                  <a:lnTo>
                    <a:pt x="1314061" y="240150"/>
                  </a:lnTo>
                  <a:lnTo>
                    <a:pt x="1344998" y="275521"/>
                  </a:lnTo>
                  <a:lnTo>
                    <a:pt x="1373123" y="312272"/>
                  </a:lnTo>
                  <a:lnTo>
                    <a:pt x="1398436" y="350272"/>
                  </a:lnTo>
                  <a:lnTo>
                    <a:pt x="1420936" y="389390"/>
                  </a:lnTo>
                  <a:lnTo>
                    <a:pt x="1440624" y="429493"/>
                  </a:lnTo>
                  <a:lnTo>
                    <a:pt x="1457499" y="470451"/>
                  </a:lnTo>
                  <a:lnTo>
                    <a:pt x="1471561" y="512132"/>
                  </a:lnTo>
                  <a:lnTo>
                    <a:pt x="1482811" y="554405"/>
                  </a:lnTo>
                  <a:lnTo>
                    <a:pt x="1491249" y="597138"/>
                  </a:lnTo>
                  <a:lnTo>
                    <a:pt x="1496874" y="640199"/>
                  </a:lnTo>
                  <a:lnTo>
                    <a:pt x="1499687" y="683457"/>
                  </a:lnTo>
                  <a:lnTo>
                    <a:pt x="1499687" y="726782"/>
                  </a:lnTo>
                  <a:lnTo>
                    <a:pt x="1496874" y="770040"/>
                  </a:lnTo>
                  <a:lnTo>
                    <a:pt x="1491249" y="813102"/>
                  </a:lnTo>
                  <a:lnTo>
                    <a:pt x="1482811" y="855834"/>
                  </a:lnTo>
                  <a:lnTo>
                    <a:pt x="1471561" y="898107"/>
                  </a:lnTo>
                  <a:lnTo>
                    <a:pt x="1457499" y="939788"/>
                  </a:lnTo>
                  <a:lnTo>
                    <a:pt x="1440624" y="980746"/>
                  </a:lnTo>
                  <a:lnTo>
                    <a:pt x="1420936" y="1020849"/>
                  </a:lnTo>
                  <a:lnTo>
                    <a:pt x="1398436" y="1059967"/>
                  </a:lnTo>
                  <a:lnTo>
                    <a:pt x="1373123" y="1097967"/>
                  </a:lnTo>
                  <a:lnTo>
                    <a:pt x="1344998" y="1134718"/>
                  </a:lnTo>
                  <a:lnTo>
                    <a:pt x="1314061" y="1170089"/>
                  </a:lnTo>
                  <a:lnTo>
                    <a:pt x="1280311" y="1203948"/>
                  </a:lnTo>
                  <a:lnTo>
                    <a:pt x="1244304" y="1235686"/>
                  </a:lnTo>
                  <a:lnTo>
                    <a:pt x="1206689" y="1264778"/>
                  </a:lnTo>
                  <a:lnTo>
                    <a:pt x="1167607" y="1291225"/>
                  </a:lnTo>
                  <a:lnTo>
                    <a:pt x="1127197" y="1315028"/>
                  </a:lnTo>
                  <a:lnTo>
                    <a:pt x="1085598" y="1336186"/>
                  </a:lnTo>
                  <a:lnTo>
                    <a:pt x="1042951" y="1354699"/>
                  </a:lnTo>
                  <a:lnTo>
                    <a:pt x="999395" y="1370568"/>
                  </a:lnTo>
                  <a:lnTo>
                    <a:pt x="955071" y="1383792"/>
                  </a:lnTo>
                  <a:lnTo>
                    <a:pt x="910117" y="1394371"/>
                  </a:lnTo>
                  <a:lnTo>
                    <a:pt x="864674" y="1402305"/>
                  </a:lnTo>
                  <a:lnTo>
                    <a:pt x="818881" y="1407595"/>
                  </a:lnTo>
                  <a:lnTo>
                    <a:pt x="772879" y="1410239"/>
                  </a:lnTo>
                  <a:lnTo>
                    <a:pt x="726807" y="1410239"/>
                  </a:lnTo>
                  <a:lnTo>
                    <a:pt x="680805" y="1407595"/>
                  </a:lnTo>
                  <a:lnTo>
                    <a:pt x="635012" y="1402305"/>
                  </a:lnTo>
                  <a:lnTo>
                    <a:pt x="589569" y="1394371"/>
                  </a:lnTo>
                  <a:lnTo>
                    <a:pt x="544615" y="1383792"/>
                  </a:lnTo>
                  <a:lnTo>
                    <a:pt x="500290" y="1370568"/>
                  </a:lnTo>
                  <a:lnTo>
                    <a:pt x="456735" y="1354699"/>
                  </a:lnTo>
                  <a:lnTo>
                    <a:pt x="414087" y="1336186"/>
                  </a:lnTo>
                  <a:lnTo>
                    <a:pt x="372489" y="1315028"/>
                  </a:lnTo>
                  <a:lnTo>
                    <a:pt x="332078" y="1291225"/>
                  </a:lnTo>
                  <a:lnTo>
                    <a:pt x="292996" y="1264778"/>
                  </a:lnTo>
                  <a:lnTo>
                    <a:pt x="255382" y="1235686"/>
                  </a:lnTo>
                  <a:lnTo>
                    <a:pt x="219375" y="1203948"/>
                  </a:lnTo>
                  <a:lnTo>
                    <a:pt x="185625" y="1170089"/>
                  </a:lnTo>
                  <a:lnTo>
                    <a:pt x="154687" y="1134718"/>
                  </a:lnTo>
                  <a:lnTo>
                    <a:pt x="126562" y="1097967"/>
                  </a:lnTo>
                  <a:lnTo>
                    <a:pt x="101250" y="1059967"/>
                  </a:lnTo>
                  <a:lnTo>
                    <a:pt x="78750" y="1020849"/>
                  </a:lnTo>
                  <a:lnTo>
                    <a:pt x="59062" y="980746"/>
                  </a:lnTo>
                  <a:lnTo>
                    <a:pt x="42187" y="939788"/>
                  </a:lnTo>
                  <a:lnTo>
                    <a:pt x="28125" y="898107"/>
                  </a:lnTo>
                  <a:lnTo>
                    <a:pt x="16875" y="855834"/>
                  </a:lnTo>
                  <a:lnTo>
                    <a:pt x="8437" y="813102"/>
                  </a:lnTo>
                  <a:lnTo>
                    <a:pt x="2812" y="770040"/>
                  </a:lnTo>
                  <a:lnTo>
                    <a:pt x="0" y="726782"/>
                  </a:lnTo>
                  <a:lnTo>
                    <a:pt x="0" y="683457"/>
                  </a:lnTo>
                  <a:lnTo>
                    <a:pt x="2812" y="640199"/>
                  </a:lnTo>
                  <a:lnTo>
                    <a:pt x="8437" y="597138"/>
                  </a:lnTo>
                  <a:lnTo>
                    <a:pt x="16875" y="554405"/>
                  </a:lnTo>
                  <a:lnTo>
                    <a:pt x="28125" y="512132"/>
                  </a:lnTo>
                  <a:lnTo>
                    <a:pt x="42187" y="470451"/>
                  </a:lnTo>
                  <a:lnTo>
                    <a:pt x="59062" y="429493"/>
                  </a:lnTo>
                  <a:lnTo>
                    <a:pt x="78750" y="389390"/>
                  </a:lnTo>
                  <a:lnTo>
                    <a:pt x="101250" y="350272"/>
                  </a:lnTo>
                  <a:lnTo>
                    <a:pt x="126562" y="312272"/>
                  </a:lnTo>
                  <a:lnTo>
                    <a:pt x="154687" y="275521"/>
                  </a:lnTo>
                  <a:lnTo>
                    <a:pt x="185625" y="240150"/>
                  </a:lnTo>
                  <a:lnTo>
                    <a:pt x="219375" y="206291"/>
                  </a:lnTo>
                  <a:lnTo>
                    <a:pt x="255382" y="174553"/>
                  </a:lnTo>
                  <a:lnTo>
                    <a:pt x="292996" y="145461"/>
                  </a:lnTo>
                  <a:lnTo>
                    <a:pt x="332078" y="119014"/>
                  </a:lnTo>
                  <a:lnTo>
                    <a:pt x="372489" y="95211"/>
                  </a:lnTo>
                  <a:lnTo>
                    <a:pt x="414087" y="74053"/>
                  </a:lnTo>
                  <a:lnTo>
                    <a:pt x="456735" y="55539"/>
                  </a:lnTo>
                  <a:lnTo>
                    <a:pt x="500290" y="39671"/>
                  </a:lnTo>
                  <a:lnTo>
                    <a:pt x="544615" y="26447"/>
                  </a:lnTo>
                  <a:lnTo>
                    <a:pt x="589569" y="15868"/>
                  </a:lnTo>
                  <a:lnTo>
                    <a:pt x="635012" y="7934"/>
                  </a:lnTo>
                  <a:lnTo>
                    <a:pt x="680805" y="2644"/>
                  </a:lnTo>
                  <a:lnTo>
                    <a:pt x="726807" y="0"/>
                  </a:lnTo>
                  <a:lnTo>
                    <a:pt x="772879" y="0"/>
                  </a:lnTo>
                  <a:lnTo>
                    <a:pt x="818881" y="2644"/>
                  </a:lnTo>
                  <a:lnTo>
                    <a:pt x="864674" y="7934"/>
                  </a:lnTo>
                  <a:lnTo>
                    <a:pt x="910117" y="15868"/>
                  </a:lnTo>
                  <a:lnTo>
                    <a:pt x="955071" y="26447"/>
                  </a:lnTo>
                  <a:lnTo>
                    <a:pt x="999395" y="39671"/>
                  </a:lnTo>
                  <a:lnTo>
                    <a:pt x="1042951" y="55539"/>
                  </a:lnTo>
                  <a:lnTo>
                    <a:pt x="1085598" y="74053"/>
                  </a:lnTo>
                  <a:lnTo>
                    <a:pt x="1127197" y="95211"/>
                  </a:lnTo>
                  <a:lnTo>
                    <a:pt x="1167607" y="119014"/>
                  </a:lnTo>
                  <a:lnTo>
                    <a:pt x="1206689" y="145461"/>
                  </a:lnTo>
                  <a:lnTo>
                    <a:pt x="1244304" y="174553"/>
                  </a:lnTo>
                  <a:lnTo>
                    <a:pt x="1280311" y="206291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813108" y="9072424"/>
              <a:ext cx="1042669" cy="182245"/>
            </a:xfrm>
            <a:custGeom>
              <a:avLst/>
              <a:gdLst/>
              <a:ahLst/>
              <a:cxnLst/>
              <a:rect l="l" t="t" r="r" b="b"/>
              <a:pathLst>
                <a:path w="1042670" h="182245">
                  <a:moveTo>
                    <a:pt x="0" y="181797"/>
                  </a:moveTo>
                  <a:lnTo>
                    <a:pt x="65641" y="142464"/>
                  </a:lnTo>
                  <a:lnTo>
                    <a:pt x="113647" y="117235"/>
                  </a:lnTo>
                  <a:lnTo>
                    <a:pt x="161422" y="94462"/>
                  </a:lnTo>
                  <a:lnTo>
                    <a:pt x="208965" y="74144"/>
                  </a:lnTo>
                  <a:lnTo>
                    <a:pt x="256276" y="56282"/>
                  </a:lnTo>
                  <a:lnTo>
                    <a:pt x="303356" y="40876"/>
                  </a:lnTo>
                  <a:lnTo>
                    <a:pt x="350204" y="27924"/>
                  </a:lnTo>
                  <a:lnTo>
                    <a:pt x="396820" y="17428"/>
                  </a:lnTo>
                  <a:lnTo>
                    <a:pt x="443205" y="9388"/>
                  </a:lnTo>
                  <a:lnTo>
                    <a:pt x="489358" y="3803"/>
                  </a:lnTo>
                  <a:lnTo>
                    <a:pt x="535280" y="674"/>
                  </a:lnTo>
                  <a:lnTo>
                    <a:pt x="580970" y="0"/>
                  </a:lnTo>
                  <a:lnTo>
                    <a:pt x="626428" y="1781"/>
                  </a:lnTo>
                  <a:lnTo>
                    <a:pt x="671655" y="6017"/>
                  </a:lnTo>
                  <a:lnTo>
                    <a:pt x="716651" y="12710"/>
                  </a:lnTo>
                  <a:lnTo>
                    <a:pt x="761415" y="21857"/>
                  </a:lnTo>
                  <a:lnTo>
                    <a:pt x="805948" y="33460"/>
                  </a:lnTo>
                  <a:lnTo>
                    <a:pt x="850249" y="47518"/>
                  </a:lnTo>
                  <a:lnTo>
                    <a:pt x="894318" y="64031"/>
                  </a:lnTo>
                  <a:lnTo>
                    <a:pt x="938156" y="83000"/>
                  </a:lnTo>
                  <a:lnTo>
                    <a:pt x="981763" y="104424"/>
                  </a:lnTo>
                  <a:lnTo>
                    <a:pt x="1025139" y="128304"/>
                  </a:lnTo>
                  <a:lnTo>
                    <a:pt x="1042461" y="140130"/>
                  </a:lnTo>
                </a:path>
              </a:pathLst>
            </a:custGeom>
            <a:ln w="4188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684318" y="9128118"/>
              <a:ext cx="1299845" cy="212725"/>
            </a:xfrm>
            <a:custGeom>
              <a:avLst/>
              <a:gdLst/>
              <a:ahLst/>
              <a:cxnLst/>
              <a:rect l="l" t="t" r="r" b="b"/>
              <a:pathLst>
                <a:path w="1299845" h="212725">
                  <a:moveTo>
                    <a:pt x="195110" y="187553"/>
                  </a:moveTo>
                  <a:lnTo>
                    <a:pt x="97269" y="41363"/>
                  </a:lnTo>
                  <a:lnTo>
                    <a:pt x="0" y="212305"/>
                  </a:lnTo>
                  <a:lnTo>
                    <a:pt x="195110" y="187553"/>
                  </a:lnTo>
                  <a:close/>
                </a:path>
                <a:path w="1299845" h="212725">
                  <a:moveTo>
                    <a:pt x="1299222" y="171818"/>
                  </a:moveTo>
                  <a:lnTo>
                    <a:pt x="1203540" y="0"/>
                  </a:lnTo>
                  <a:lnTo>
                    <a:pt x="1104353" y="145275"/>
                  </a:lnTo>
                  <a:lnTo>
                    <a:pt x="1299222" y="171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922694" y="4356671"/>
            <a:ext cx="804304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36800" algn="l"/>
              </a:tabLst>
            </a:pP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Ca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nc</a:t>
            </a: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er</a:t>
            </a:r>
            <a:r>
              <a:rPr sz="978" b="1" dirty="0">
                <a:solidFill>
                  <a:srgbClr val="414141"/>
                </a:solidFill>
                <a:latin typeface="Palatino Linotype"/>
                <a:cs typeface="Palatino Linotype"/>
              </a:rPr>
              <a:t>	</a:t>
            </a:r>
            <a:r>
              <a:rPr sz="1342" spc="2" dirty="0">
                <a:solidFill>
                  <a:srgbClr val="414141"/>
                </a:solidFill>
                <a:latin typeface="Palatino Linotype"/>
                <a:cs typeface="Palatino Linotype"/>
              </a:rPr>
              <a:t>or</a:t>
            </a:r>
            <a:endParaRPr sz="1342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62915" y="4374127"/>
            <a:ext cx="87795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2" dirty="0">
                <a:solidFill>
                  <a:srgbClr val="414141"/>
                </a:solidFill>
                <a:latin typeface="Palatino Linotype"/>
                <a:cs typeface="Palatino Linotype"/>
              </a:rPr>
              <a:t>?</a:t>
            </a:r>
            <a:endParaRPr sz="1342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15294" y="4403498"/>
            <a:ext cx="403740" cy="155739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Ca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nc</a:t>
            </a: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er</a:t>
            </a:r>
            <a:endParaRPr sz="978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49464" y="4309207"/>
            <a:ext cx="424245" cy="326241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33212" marR="2310" indent="-27725">
              <a:lnSpc>
                <a:spcPct val="108700"/>
              </a:lnSpc>
              <a:spcBef>
                <a:spcPts val="45"/>
              </a:spcBef>
            </a:pP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Mo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b</a:t>
            </a:r>
            <a:r>
              <a:rPr sz="978" b="1" spc="-2" dirty="0">
                <a:solidFill>
                  <a:srgbClr val="414141"/>
                </a:solidFill>
                <a:latin typeface="Palatino Linotype"/>
                <a:cs typeface="Palatino Linotype"/>
              </a:rPr>
              <a:t>ile  </a:t>
            </a:r>
            <a:r>
              <a:rPr sz="978" b="1" spc="-5" dirty="0">
                <a:solidFill>
                  <a:srgbClr val="414141"/>
                </a:solidFill>
                <a:latin typeface="Palatino Linotype"/>
                <a:cs typeface="Palatino Linotype"/>
              </a:rPr>
              <a:t>Phone</a:t>
            </a:r>
            <a:endParaRPr sz="978">
              <a:latin typeface="Palatino Linotype"/>
              <a:cs typeface="Palatino Linotype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817354" y="4116621"/>
            <a:ext cx="1748096" cy="696004"/>
            <a:chOff x="14989057" y="9051483"/>
            <a:chExt cx="3843654" cy="1530350"/>
          </a:xfrm>
        </p:grpSpPr>
        <p:sp>
          <p:nvSpPr>
            <p:cNvPr id="33" name="object 33"/>
            <p:cNvSpPr/>
            <p:nvPr/>
          </p:nvSpPr>
          <p:spPr>
            <a:xfrm>
              <a:off x="17316871" y="9155387"/>
              <a:ext cx="1499870" cy="1410335"/>
            </a:xfrm>
            <a:custGeom>
              <a:avLst/>
              <a:gdLst/>
              <a:ahLst/>
              <a:cxnLst/>
              <a:rect l="l" t="t" r="r" b="b"/>
              <a:pathLst>
                <a:path w="1499869" h="1410334">
                  <a:moveTo>
                    <a:pt x="1280311" y="206291"/>
                  </a:moveTo>
                  <a:lnTo>
                    <a:pt x="1314061" y="240150"/>
                  </a:lnTo>
                  <a:lnTo>
                    <a:pt x="1344998" y="275521"/>
                  </a:lnTo>
                  <a:lnTo>
                    <a:pt x="1373123" y="312272"/>
                  </a:lnTo>
                  <a:lnTo>
                    <a:pt x="1398436" y="350272"/>
                  </a:lnTo>
                  <a:lnTo>
                    <a:pt x="1420936" y="389390"/>
                  </a:lnTo>
                  <a:lnTo>
                    <a:pt x="1440624" y="429493"/>
                  </a:lnTo>
                  <a:lnTo>
                    <a:pt x="1457499" y="470451"/>
                  </a:lnTo>
                  <a:lnTo>
                    <a:pt x="1471561" y="512132"/>
                  </a:lnTo>
                  <a:lnTo>
                    <a:pt x="1482811" y="554405"/>
                  </a:lnTo>
                  <a:lnTo>
                    <a:pt x="1491249" y="597138"/>
                  </a:lnTo>
                  <a:lnTo>
                    <a:pt x="1496874" y="640199"/>
                  </a:lnTo>
                  <a:lnTo>
                    <a:pt x="1499687" y="683457"/>
                  </a:lnTo>
                  <a:lnTo>
                    <a:pt x="1499687" y="726782"/>
                  </a:lnTo>
                  <a:lnTo>
                    <a:pt x="1496874" y="770040"/>
                  </a:lnTo>
                  <a:lnTo>
                    <a:pt x="1491249" y="813102"/>
                  </a:lnTo>
                  <a:lnTo>
                    <a:pt x="1482811" y="855834"/>
                  </a:lnTo>
                  <a:lnTo>
                    <a:pt x="1471561" y="898107"/>
                  </a:lnTo>
                  <a:lnTo>
                    <a:pt x="1457499" y="939788"/>
                  </a:lnTo>
                  <a:lnTo>
                    <a:pt x="1440624" y="980746"/>
                  </a:lnTo>
                  <a:lnTo>
                    <a:pt x="1420936" y="1020849"/>
                  </a:lnTo>
                  <a:lnTo>
                    <a:pt x="1398436" y="1059967"/>
                  </a:lnTo>
                  <a:lnTo>
                    <a:pt x="1373123" y="1097967"/>
                  </a:lnTo>
                  <a:lnTo>
                    <a:pt x="1344998" y="1134718"/>
                  </a:lnTo>
                  <a:lnTo>
                    <a:pt x="1314061" y="1170089"/>
                  </a:lnTo>
                  <a:lnTo>
                    <a:pt x="1280311" y="1203948"/>
                  </a:lnTo>
                  <a:lnTo>
                    <a:pt x="1244304" y="1235686"/>
                  </a:lnTo>
                  <a:lnTo>
                    <a:pt x="1206689" y="1264778"/>
                  </a:lnTo>
                  <a:lnTo>
                    <a:pt x="1167607" y="1291225"/>
                  </a:lnTo>
                  <a:lnTo>
                    <a:pt x="1127197" y="1315028"/>
                  </a:lnTo>
                  <a:lnTo>
                    <a:pt x="1085598" y="1336186"/>
                  </a:lnTo>
                  <a:lnTo>
                    <a:pt x="1042951" y="1354699"/>
                  </a:lnTo>
                  <a:lnTo>
                    <a:pt x="999395" y="1370568"/>
                  </a:lnTo>
                  <a:lnTo>
                    <a:pt x="955071" y="1383792"/>
                  </a:lnTo>
                  <a:lnTo>
                    <a:pt x="910117" y="1394371"/>
                  </a:lnTo>
                  <a:lnTo>
                    <a:pt x="864674" y="1402305"/>
                  </a:lnTo>
                  <a:lnTo>
                    <a:pt x="818881" y="1407595"/>
                  </a:lnTo>
                  <a:lnTo>
                    <a:pt x="772879" y="1410239"/>
                  </a:lnTo>
                  <a:lnTo>
                    <a:pt x="726807" y="1410239"/>
                  </a:lnTo>
                  <a:lnTo>
                    <a:pt x="680805" y="1407595"/>
                  </a:lnTo>
                  <a:lnTo>
                    <a:pt x="635012" y="1402305"/>
                  </a:lnTo>
                  <a:lnTo>
                    <a:pt x="589569" y="1394371"/>
                  </a:lnTo>
                  <a:lnTo>
                    <a:pt x="544615" y="1383792"/>
                  </a:lnTo>
                  <a:lnTo>
                    <a:pt x="500290" y="1370568"/>
                  </a:lnTo>
                  <a:lnTo>
                    <a:pt x="456735" y="1354699"/>
                  </a:lnTo>
                  <a:lnTo>
                    <a:pt x="414087" y="1336186"/>
                  </a:lnTo>
                  <a:lnTo>
                    <a:pt x="372489" y="1315028"/>
                  </a:lnTo>
                  <a:lnTo>
                    <a:pt x="332078" y="1291225"/>
                  </a:lnTo>
                  <a:lnTo>
                    <a:pt x="292996" y="1264778"/>
                  </a:lnTo>
                  <a:lnTo>
                    <a:pt x="255382" y="1235686"/>
                  </a:lnTo>
                  <a:lnTo>
                    <a:pt x="219375" y="1203948"/>
                  </a:lnTo>
                  <a:lnTo>
                    <a:pt x="185625" y="1170089"/>
                  </a:lnTo>
                  <a:lnTo>
                    <a:pt x="154687" y="1134718"/>
                  </a:lnTo>
                  <a:lnTo>
                    <a:pt x="126562" y="1097967"/>
                  </a:lnTo>
                  <a:lnTo>
                    <a:pt x="101250" y="1059967"/>
                  </a:lnTo>
                  <a:lnTo>
                    <a:pt x="78750" y="1020849"/>
                  </a:lnTo>
                  <a:lnTo>
                    <a:pt x="59062" y="980746"/>
                  </a:lnTo>
                  <a:lnTo>
                    <a:pt x="42187" y="939788"/>
                  </a:lnTo>
                  <a:lnTo>
                    <a:pt x="28125" y="898107"/>
                  </a:lnTo>
                  <a:lnTo>
                    <a:pt x="16875" y="855834"/>
                  </a:lnTo>
                  <a:lnTo>
                    <a:pt x="8437" y="813102"/>
                  </a:lnTo>
                  <a:lnTo>
                    <a:pt x="2812" y="770040"/>
                  </a:lnTo>
                  <a:lnTo>
                    <a:pt x="0" y="726782"/>
                  </a:lnTo>
                  <a:lnTo>
                    <a:pt x="0" y="683457"/>
                  </a:lnTo>
                  <a:lnTo>
                    <a:pt x="2812" y="640199"/>
                  </a:lnTo>
                  <a:lnTo>
                    <a:pt x="8437" y="597138"/>
                  </a:lnTo>
                  <a:lnTo>
                    <a:pt x="16875" y="554405"/>
                  </a:lnTo>
                  <a:lnTo>
                    <a:pt x="28125" y="512132"/>
                  </a:lnTo>
                  <a:lnTo>
                    <a:pt x="42187" y="470451"/>
                  </a:lnTo>
                  <a:lnTo>
                    <a:pt x="59062" y="429493"/>
                  </a:lnTo>
                  <a:lnTo>
                    <a:pt x="78750" y="389390"/>
                  </a:lnTo>
                  <a:lnTo>
                    <a:pt x="101250" y="350272"/>
                  </a:lnTo>
                  <a:lnTo>
                    <a:pt x="126562" y="312272"/>
                  </a:lnTo>
                  <a:lnTo>
                    <a:pt x="154687" y="275521"/>
                  </a:lnTo>
                  <a:lnTo>
                    <a:pt x="185625" y="240150"/>
                  </a:lnTo>
                  <a:lnTo>
                    <a:pt x="219375" y="206291"/>
                  </a:lnTo>
                  <a:lnTo>
                    <a:pt x="255382" y="174553"/>
                  </a:lnTo>
                  <a:lnTo>
                    <a:pt x="292996" y="145461"/>
                  </a:lnTo>
                  <a:lnTo>
                    <a:pt x="332078" y="119014"/>
                  </a:lnTo>
                  <a:lnTo>
                    <a:pt x="372489" y="95211"/>
                  </a:lnTo>
                  <a:lnTo>
                    <a:pt x="414087" y="74053"/>
                  </a:lnTo>
                  <a:lnTo>
                    <a:pt x="456735" y="55539"/>
                  </a:lnTo>
                  <a:lnTo>
                    <a:pt x="500290" y="39671"/>
                  </a:lnTo>
                  <a:lnTo>
                    <a:pt x="544615" y="26447"/>
                  </a:lnTo>
                  <a:lnTo>
                    <a:pt x="589569" y="15868"/>
                  </a:lnTo>
                  <a:lnTo>
                    <a:pt x="635012" y="7934"/>
                  </a:lnTo>
                  <a:lnTo>
                    <a:pt x="680805" y="2644"/>
                  </a:lnTo>
                  <a:lnTo>
                    <a:pt x="726807" y="0"/>
                  </a:lnTo>
                  <a:lnTo>
                    <a:pt x="772879" y="0"/>
                  </a:lnTo>
                  <a:lnTo>
                    <a:pt x="818881" y="2644"/>
                  </a:lnTo>
                  <a:lnTo>
                    <a:pt x="864674" y="7934"/>
                  </a:lnTo>
                  <a:lnTo>
                    <a:pt x="910117" y="15868"/>
                  </a:lnTo>
                  <a:lnTo>
                    <a:pt x="955071" y="26447"/>
                  </a:lnTo>
                  <a:lnTo>
                    <a:pt x="999395" y="39671"/>
                  </a:lnTo>
                  <a:lnTo>
                    <a:pt x="1042951" y="55539"/>
                  </a:lnTo>
                  <a:lnTo>
                    <a:pt x="1085598" y="74053"/>
                  </a:lnTo>
                  <a:lnTo>
                    <a:pt x="1127197" y="95211"/>
                  </a:lnTo>
                  <a:lnTo>
                    <a:pt x="1167607" y="119014"/>
                  </a:lnTo>
                  <a:lnTo>
                    <a:pt x="1206689" y="145461"/>
                  </a:lnTo>
                  <a:lnTo>
                    <a:pt x="1244304" y="174553"/>
                  </a:lnTo>
                  <a:lnTo>
                    <a:pt x="1280311" y="206291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4" name="object 34"/>
            <p:cNvSpPr/>
            <p:nvPr/>
          </p:nvSpPr>
          <p:spPr>
            <a:xfrm>
              <a:off x="15004763" y="9155387"/>
              <a:ext cx="1499870" cy="1410335"/>
            </a:xfrm>
            <a:custGeom>
              <a:avLst/>
              <a:gdLst/>
              <a:ahLst/>
              <a:cxnLst/>
              <a:rect l="l" t="t" r="r" b="b"/>
              <a:pathLst>
                <a:path w="1499869" h="1410334">
                  <a:moveTo>
                    <a:pt x="1280311" y="206291"/>
                  </a:moveTo>
                  <a:lnTo>
                    <a:pt x="1314061" y="240150"/>
                  </a:lnTo>
                  <a:lnTo>
                    <a:pt x="1344998" y="275521"/>
                  </a:lnTo>
                  <a:lnTo>
                    <a:pt x="1373123" y="312272"/>
                  </a:lnTo>
                  <a:lnTo>
                    <a:pt x="1398436" y="350272"/>
                  </a:lnTo>
                  <a:lnTo>
                    <a:pt x="1420936" y="389390"/>
                  </a:lnTo>
                  <a:lnTo>
                    <a:pt x="1440624" y="429493"/>
                  </a:lnTo>
                  <a:lnTo>
                    <a:pt x="1457499" y="470451"/>
                  </a:lnTo>
                  <a:lnTo>
                    <a:pt x="1471561" y="512132"/>
                  </a:lnTo>
                  <a:lnTo>
                    <a:pt x="1482811" y="554405"/>
                  </a:lnTo>
                  <a:lnTo>
                    <a:pt x="1491249" y="597138"/>
                  </a:lnTo>
                  <a:lnTo>
                    <a:pt x="1496874" y="640199"/>
                  </a:lnTo>
                  <a:lnTo>
                    <a:pt x="1499687" y="683457"/>
                  </a:lnTo>
                  <a:lnTo>
                    <a:pt x="1499687" y="726782"/>
                  </a:lnTo>
                  <a:lnTo>
                    <a:pt x="1496874" y="770040"/>
                  </a:lnTo>
                  <a:lnTo>
                    <a:pt x="1491249" y="813102"/>
                  </a:lnTo>
                  <a:lnTo>
                    <a:pt x="1482811" y="855834"/>
                  </a:lnTo>
                  <a:lnTo>
                    <a:pt x="1471561" y="898107"/>
                  </a:lnTo>
                  <a:lnTo>
                    <a:pt x="1457499" y="939788"/>
                  </a:lnTo>
                  <a:lnTo>
                    <a:pt x="1440624" y="980746"/>
                  </a:lnTo>
                  <a:lnTo>
                    <a:pt x="1420936" y="1020849"/>
                  </a:lnTo>
                  <a:lnTo>
                    <a:pt x="1398436" y="1059967"/>
                  </a:lnTo>
                  <a:lnTo>
                    <a:pt x="1373123" y="1097967"/>
                  </a:lnTo>
                  <a:lnTo>
                    <a:pt x="1344998" y="1134718"/>
                  </a:lnTo>
                  <a:lnTo>
                    <a:pt x="1314061" y="1170089"/>
                  </a:lnTo>
                  <a:lnTo>
                    <a:pt x="1280311" y="1203948"/>
                  </a:lnTo>
                  <a:lnTo>
                    <a:pt x="1244304" y="1235686"/>
                  </a:lnTo>
                  <a:lnTo>
                    <a:pt x="1206689" y="1264778"/>
                  </a:lnTo>
                  <a:lnTo>
                    <a:pt x="1167607" y="1291225"/>
                  </a:lnTo>
                  <a:lnTo>
                    <a:pt x="1127197" y="1315028"/>
                  </a:lnTo>
                  <a:lnTo>
                    <a:pt x="1085598" y="1336186"/>
                  </a:lnTo>
                  <a:lnTo>
                    <a:pt x="1042951" y="1354699"/>
                  </a:lnTo>
                  <a:lnTo>
                    <a:pt x="999395" y="1370568"/>
                  </a:lnTo>
                  <a:lnTo>
                    <a:pt x="955071" y="1383792"/>
                  </a:lnTo>
                  <a:lnTo>
                    <a:pt x="910117" y="1394371"/>
                  </a:lnTo>
                  <a:lnTo>
                    <a:pt x="864674" y="1402305"/>
                  </a:lnTo>
                  <a:lnTo>
                    <a:pt x="818881" y="1407595"/>
                  </a:lnTo>
                  <a:lnTo>
                    <a:pt x="772879" y="1410239"/>
                  </a:lnTo>
                  <a:lnTo>
                    <a:pt x="726807" y="1410239"/>
                  </a:lnTo>
                  <a:lnTo>
                    <a:pt x="680805" y="1407595"/>
                  </a:lnTo>
                  <a:lnTo>
                    <a:pt x="635012" y="1402305"/>
                  </a:lnTo>
                  <a:lnTo>
                    <a:pt x="589569" y="1394371"/>
                  </a:lnTo>
                  <a:lnTo>
                    <a:pt x="544615" y="1383792"/>
                  </a:lnTo>
                  <a:lnTo>
                    <a:pt x="500290" y="1370568"/>
                  </a:lnTo>
                  <a:lnTo>
                    <a:pt x="456735" y="1354699"/>
                  </a:lnTo>
                  <a:lnTo>
                    <a:pt x="414087" y="1336186"/>
                  </a:lnTo>
                  <a:lnTo>
                    <a:pt x="372489" y="1315028"/>
                  </a:lnTo>
                  <a:lnTo>
                    <a:pt x="332078" y="1291225"/>
                  </a:lnTo>
                  <a:lnTo>
                    <a:pt x="292996" y="1264778"/>
                  </a:lnTo>
                  <a:lnTo>
                    <a:pt x="255382" y="1235686"/>
                  </a:lnTo>
                  <a:lnTo>
                    <a:pt x="219375" y="1203948"/>
                  </a:lnTo>
                  <a:lnTo>
                    <a:pt x="185625" y="1170089"/>
                  </a:lnTo>
                  <a:lnTo>
                    <a:pt x="154687" y="1134718"/>
                  </a:lnTo>
                  <a:lnTo>
                    <a:pt x="126562" y="1097967"/>
                  </a:lnTo>
                  <a:lnTo>
                    <a:pt x="101250" y="1059967"/>
                  </a:lnTo>
                  <a:lnTo>
                    <a:pt x="78750" y="1020849"/>
                  </a:lnTo>
                  <a:lnTo>
                    <a:pt x="59062" y="980746"/>
                  </a:lnTo>
                  <a:lnTo>
                    <a:pt x="42187" y="939788"/>
                  </a:lnTo>
                  <a:lnTo>
                    <a:pt x="28125" y="898107"/>
                  </a:lnTo>
                  <a:lnTo>
                    <a:pt x="16875" y="855834"/>
                  </a:lnTo>
                  <a:lnTo>
                    <a:pt x="8437" y="813102"/>
                  </a:lnTo>
                  <a:lnTo>
                    <a:pt x="2812" y="770040"/>
                  </a:lnTo>
                  <a:lnTo>
                    <a:pt x="0" y="726782"/>
                  </a:lnTo>
                  <a:lnTo>
                    <a:pt x="0" y="683457"/>
                  </a:lnTo>
                  <a:lnTo>
                    <a:pt x="2812" y="640199"/>
                  </a:lnTo>
                  <a:lnTo>
                    <a:pt x="8437" y="597138"/>
                  </a:lnTo>
                  <a:lnTo>
                    <a:pt x="16875" y="554405"/>
                  </a:lnTo>
                  <a:lnTo>
                    <a:pt x="28125" y="512132"/>
                  </a:lnTo>
                  <a:lnTo>
                    <a:pt x="42187" y="470451"/>
                  </a:lnTo>
                  <a:lnTo>
                    <a:pt x="59062" y="429493"/>
                  </a:lnTo>
                  <a:lnTo>
                    <a:pt x="78750" y="389390"/>
                  </a:lnTo>
                  <a:lnTo>
                    <a:pt x="101250" y="350272"/>
                  </a:lnTo>
                  <a:lnTo>
                    <a:pt x="126562" y="312272"/>
                  </a:lnTo>
                  <a:lnTo>
                    <a:pt x="154687" y="275521"/>
                  </a:lnTo>
                  <a:lnTo>
                    <a:pt x="185625" y="240150"/>
                  </a:lnTo>
                  <a:lnTo>
                    <a:pt x="219375" y="206291"/>
                  </a:lnTo>
                  <a:lnTo>
                    <a:pt x="255382" y="174553"/>
                  </a:lnTo>
                  <a:lnTo>
                    <a:pt x="292996" y="145461"/>
                  </a:lnTo>
                  <a:lnTo>
                    <a:pt x="332078" y="119014"/>
                  </a:lnTo>
                  <a:lnTo>
                    <a:pt x="372489" y="95211"/>
                  </a:lnTo>
                  <a:lnTo>
                    <a:pt x="414087" y="74053"/>
                  </a:lnTo>
                  <a:lnTo>
                    <a:pt x="456735" y="55539"/>
                  </a:lnTo>
                  <a:lnTo>
                    <a:pt x="500290" y="39671"/>
                  </a:lnTo>
                  <a:lnTo>
                    <a:pt x="544615" y="26447"/>
                  </a:lnTo>
                  <a:lnTo>
                    <a:pt x="589569" y="15868"/>
                  </a:lnTo>
                  <a:lnTo>
                    <a:pt x="635012" y="7934"/>
                  </a:lnTo>
                  <a:lnTo>
                    <a:pt x="680805" y="2644"/>
                  </a:lnTo>
                  <a:lnTo>
                    <a:pt x="726807" y="0"/>
                  </a:lnTo>
                  <a:lnTo>
                    <a:pt x="772879" y="0"/>
                  </a:lnTo>
                  <a:lnTo>
                    <a:pt x="818881" y="2644"/>
                  </a:lnTo>
                  <a:lnTo>
                    <a:pt x="864674" y="7934"/>
                  </a:lnTo>
                  <a:lnTo>
                    <a:pt x="910117" y="15868"/>
                  </a:lnTo>
                  <a:lnTo>
                    <a:pt x="955071" y="26447"/>
                  </a:lnTo>
                  <a:lnTo>
                    <a:pt x="999395" y="39671"/>
                  </a:lnTo>
                  <a:lnTo>
                    <a:pt x="1042951" y="55539"/>
                  </a:lnTo>
                  <a:lnTo>
                    <a:pt x="1085598" y="74053"/>
                  </a:lnTo>
                  <a:lnTo>
                    <a:pt x="1127197" y="95211"/>
                  </a:lnTo>
                  <a:lnTo>
                    <a:pt x="1167607" y="119014"/>
                  </a:lnTo>
                  <a:lnTo>
                    <a:pt x="1206689" y="145461"/>
                  </a:lnTo>
                  <a:lnTo>
                    <a:pt x="1244304" y="174553"/>
                  </a:lnTo>
                  <a:lnTo>
                    <a:pt x="1280311" y="206291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5" name="object 35"/>
            <p:cNvSpPr/>
            <p:nvPr/>
          </p:nvSpPr>
          <p:spPr>
            <a:xfrm>
              <a:off x="16414255" y="9072424"/>
              <a:ext cx="1042669" cy="182245"/>
            </a:xfrm>
            <a:custGeom>
              <a:avLst/>
              <a:gdLst/>
              <a:ahLst/>
              <a:cxnLst/>
              <a:rect l="l" t="t" r="r" b="b"/>
              <a:pathLst>
                <a:path w="1042669" h="182245">
                  <a:moveTo>
                    <a:pt x="0" y="181797"/>
                  </a:moveTo>
                  <a:lnTo>
                    <a:pt x="65641" y="142464"/>
                  </a:lnTo>
                  <a:lnTo>
                    <a:pt x="113647" y="117235"/>
                  </a:lnTo>
                  <a:lnTo>
                    <a:pt x="161422" y="94462"/>
                  </a:lnTo>
                  <a:lnTo>
                    <a:pt x="208965" y="74144"/>
                  </a:lnTo>
                  <a:lnTo>
                    <a:pt x="256276" y="56282"/>
                  </a:lnTo>
                  <a:lnTo>
                    <a:pt x="303356" y="40876"/>
                  </a:lnTo>
                  <a:lnTo>
                    <a:pt x="350204" y="27924"/>
                  </a:lnTo>
                  <a:lnTo>
                    <a:pt x="396820" y="17428"/>
                  </a:lnTo>
                  <a:lnTo>
                    <a:pt x="443205" y="9388"/>
                  </a:lnTo>
                  <a:lnTo>
                    <a:pt x="489358" y="3803"/>
                  </a:lnTo>
                  <a:lnTo>
                    <a:pt x="535280" y="674"/>
                  </a:lnTo>
                  <a:lnTo>
                    <a:pt x="580970" y="0"/>
                  </a:lnTo>
                  <a:lnTo>
                    <a:pt x="626428" y="1781"/>
                  </a:lnTo>
                  <a:lnTo>
                    <a:pt x="671655" y="6017"/>
                  </a:lnTo>
                  <a:lnTo>
                    <a:pt x="716651" y="12710"/>
                  </a:lnTo>
                  <a:lnTo>
                    <a:pt x="761415" y="21857"/>
                  </a:lnTo>
                  <a:lnTo>
                    <a:pt x="805948" y="33460"/>
                  </a:lnTo>
                  <a:lnTo>
                    <a:pt x="850249" y="47518"/>
                  </a:lnTo>
                  <a:lnTo>
                    <a:pt x="894318" y="64031"/>
                  </a:lnTo>
                  <a:lnTo>
                    <a:pt x="938156" y="83000"/>
                  </a:lnTo>
                  <a:lnTo>
                    <a:pt x="981763" y="104424"/>
                  </a:lnTo>
                  <a:lnTo>
                    <a:pt x="1025139" y="128304"/>
                  </a:lnTo>
                  <a:lnTo>
                    <a:pt x="1042461" y="140130"/>
                  </a:lnTo>
                </a:path>
              </a:pathLst>
            </a:custGeom>
            <a:ln w="4188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6" name="object 36"/>
            <p:cNvSpPr/>
            <p:nvPr/>
          </p:nvSpPr>
          <p:spPr>
            <a:xfrm>
              <a:off x="16285464" y="9128118"/>
              <a:ext cx="1299845" cy="212725"/>
            </a:xfrm>
            <a:custGeom>
              <a:avLst/>
              <a:gdLst/>
              <a:ahLst/>
              <a:cxnLst/>
              <a:rect l="l" t="t" r="r" b="b"/>
              <a:pathLst>
                <a:path w="1299844" h="212725">
                  <a:moveTo>
                    <a:pt x="195110" y="187553"/>
                  </a:moveTo>
                  <a:lnTo>
                    <a:pt x="97269" y="41363"/>
                  </a:lnTo>
                  <a:lnTo>
                    <a:pt x="0" y="212305"/>
                  </a:lnTo>
                  <a:lnTo>
                    <a:pt x="195110" y="187553"/>
                  </a:lnTo>
                  <a:close/>
                </a:path>
                <a:path w="1299844" h="212725">
                  <a:moveTo>
                    <a:pt x="1299235" y="171818"/>
                  </a:moveTo>
                  <a:lnTo>
                    <a:pt x="1203553" y="0"/>
                  </a:lnTo>
                  <a:lnTo>
                    <a:pt x="1104353" y="145275"/>
                  </a:lnTo>
                  <a:lnTo>
                    <a:pt x="1299235" y="171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7" name="object 37"/>
            <p:cNvSpPr/>
            <p:nvPr/>
          </p:nvSpPr>
          <p:spPr>
            <a:xfrm>
              <a:off x="16563285" y="9860507"/>
              <a:ext cx="579755" cy="0"/>
            </a:xfrm>
            <a:custGeom>
              <a:avLst/>
              <a:gdLst/>
              <a:ahLst/>
              <a:cxnLst/>
              <a:rect l="l" t="t" r="r" b="b"/>
              <a:pathLst>
                <a:path w="579755">
                  <a:moveTo>
                    <a:pt x="0" y="0"/>
                  </a:moveTo>
                  <a:lnTo>
                    <a:pt x="558752" y="0"/>
                  </a:lnTo>
                  <a:lnTo>
                    <a:pt x="579694" y="0"/>
                  </a:lnTo>
                </a:path>
              </a:pathLst>
            </a:custGeom>
            <a:ln w="41883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8" name="object 38"/>
            <p:cNvSpPr/>
            <p:nvPr/>
          </p:nvSpPr>
          <p:spPr>
            <a:xfrm>
              <a:off x="17122043" y="9772551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804257" y="4854233"/>
            <a:ext cx="243457" cy="189246"/>
          </a:xfrm>
          <a:prstGeom prst="rect">
            <a:avLst/>
          </a:prstGeom>
        </p:spPr>
        <p:txBody>
          <a:bodyPr vert="horz" wrap="square" lIns="0" tIns="17617" rIns="0" bIns="0" rtlCol="0">
            <a:spAutoFit/>
          </a:bodyPr>
          <a:lstStyle/>
          <a:p>
            <a:pPr marL="67001">
              <a:spcBef>
                <a:spcPts val="139"/>
              </a:spcBef>
            </a:pPr>
            <a:fld id="{81D60167-4931-47E6-BA6A-407CBD079E47}" type="slidenum">
              <a:rPr sz="1114" spc="5" dirty="0">
                <a:latin typeface="Arial MT"/>
                <a:cs typeface="Arial MT"/>
              </a:rPr>
              <a:pPr marL="67001">
                <a:spcBef>
                  <a:spcPts val="139"/>
                </a:spcBef>
              </a:pPr>
              <a:t>60</a:t>
            </a:fld>
            <a:endParaRPr sz="1114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29FC-7175-4D66-93D8-53F8DB21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21" y="19596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to be solved</a:t>
            </a:r>
          </a:p>
        </p:txBody>
      </p:sp>
      <p:pic>
        <p:nvPicPr>
          <p:cNvPr id="3074" name="Picture 2" descr="Applying causal discovery to single-cell analyses using CausalCell | eLife">
            <a:extLst>
              <a:ext uri="{FF2B5EF4-FFF2-40B4-BE49-F238E27FC236}">
                <a16:creationId xmlns:a16="http://schemas.microsoft.com/office/drawing/2014/main" id="{E451C1CA-4D89-49C8-B24A-3B46AE78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79" y="1013935"/>
            <a:ext cx="6326082" cy="320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D5C27B-A3B6-4338-A941-B206FAA9CBFB}"/>
              </a:ext>
            </a:extLst>
          </p:cNvPr>
          <p:cNvSpPr/>
          <p:nvPr/>
        </p:nvSpPr>
        <p:spPr>
          <a:xfrm>
            <a:off x="207574" y="4723053"/>
            <a:ext cx="88652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Wen et al.,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Applying causal discovery to single-cell analyses using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CausalCell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,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eLife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 2023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3FE0FA-83B1-4334-BFF7-63F0EFC71913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7" name="Picture 6" descr="Programme - ESSAI 2023">
              <a:extLst>
                <a:ext uri="{FF2B5EF4-FFF2-40B4-BE49-F238E27FC236}">
                  <a16:creationId xmlns:a16="http://schemas.microsoft.com/office/drawing/2014/main" id="{BBC2460C-8F3D-41D2-8781-D95144481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74AB1D-0745-465C-B7AD-5A2D7EAC84D9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054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29FC-7175-4D66-93D8-53F8DB21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21" y="19596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to be solved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D5C27B-A3B6-4338-A941-B206FAA9CBFB}"/>
              </a:ext>
            </a:extLst>
          </p:cNvPr>
          <p:cNvSpPr/>
          <p:nvPr/>
        </p:nvSpPr>
        <p:spPr>
          <a:xfrm>
            <a:off x="207574" y="4723053"/>
            <a:ext cx="88652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Schölkopf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 et al.,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Towards Causal Representation Learning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, Proceedings of the IEEE 2021</a:t>
            </a:r>
          </a:p>
        </p:txBody>
      </p:sp>
      <p:pic>
        <p:nvPicPr>
          <p:cNvPr id="1026" name="Picture 2" descr="Proceedings of the IEEE">
            <a:extLst>
              <a:ext uri="{FF2B5EF4-FFF2-40B4-BE49-F238E27FC236}">
                <a16:creationId xmlns:a16="http://schemas.microsoft.com/office/drawing/2014/main" id="{71CA9342-DD9C-42A6-B3F7-4B08E886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762000"/>
            <a:ext cx="6438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CE5903-0BED-43F4-9863-D4A197E75B81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1D496A39-B320-444A-B9F9-5F4EC443E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57A7C4-D209-4818-B25D-A6DEEC574F00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21800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29FC-7175-4D66-93D8-53F8DB21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21" y="19596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to be solved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D5C27B-A3B6-4338-A941-B206FAA9CBFB}"/>
              </a:ext>
            </a:extLst>
          </p:cNvPr>
          <p:cNvSpPr/>
          <p:nvPr/>
        </p:nvSpPr>
        <p:spPr>
          <a:xfrm>
            <a:off x="207574" y="4723053"/>
            <a:ext cx="88652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https://towardsdatascience.com/causal-effects-f30f962ffff3</a:t>
            </a:r>
          </a:p>
        </p:txBody>
      </p:sp>
      <p:pic>
        <p:nvPicPr>
          <p:cNvPr id="4098" name="Picture 2" descr="Causal Effects | by Shawhin Talebi | Towards Data Science | Towards Data  Science">
            <a:extLst>
              <a:ext uri="{FF2B5EF4-FFF2-40B4-BE49-F238E27FC236}">
                <a16:creationId xmlns:a16="http://schemas.microsoft.com/office/drawing/2014/main" id="{5EBE3507-525A-44F4-A55F-117582B19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14" y="982002"/>
            <a:ext cx="8059015" cy="338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26465F5-CDBB-4494-8E82-5A9906C2A603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7" name="Picture 6" descr="Programme - ESSAI 2023">
              <a:extLst>
                <a:ext uri="{FF2B5EF4-FFF2-40B4-BE49-F238E27FC236}">
                  <a16:creationId xmlns:a16="http://schemas.microsoft.com/office/drawing/2014/main" id="{C3AF8123-DD44-4550-999A-6160CD843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03BA03-3A73-46E6-850C-F8E7CF9D3E5B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9301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29FC-7175-4D66-93D8-53F8DB21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21" y="19596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to be solved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D5C27B-A3B6-4338-A941-B206FAA9CBFB}"/>
              </a:ext>
            </a:extLst>
          </p:cNvPr>
          <p:cNvSpPr/>
          <p:nvPr/>
        </p:nvSpPr>
        <p:spPr>
          <a:xfrm>
            <a:off x="207574" y="4723053"/>
            <a:ext cx="88652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Jin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 et al.,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Tutorial on Causal Inference for Natural Language Processing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, EMNLP 2022</a:t>
            </a:r>
          </a:p>
        </p:txBody>
      </p:sp>
      <p:pic>
        <p:nvPicPr>
          <p:cNvPr id="5122" name="Picture 2" descr="EMNLP 2022] Tutorial on Causal Inference for Natural Language Processing |  by Eric Lin | Jun, 2023 | Medium">
            <a:extLst>
              <a:ext uri="{FF2B5EF4-FFF2-40B4-BE49-F238E27FC236}">
                <a16:creationId xmlns:a16="http://schemas.microsoft.com/office/drawing/2014/main" id="{736A2A38-2136-4B56-BADF-5CC15214F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22" y="1099413"/>
            <a:ext cx="8351032" cy="267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15A8B14-5BC4-49C5-BD75-EFBD6A7542BF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7" name="Picture 6" descr="Programme - ESSAI 2023">
              <a:extLst>
                <a:ext uri="{FF2B5EF4-FFF2-40B4-BE49-F238E27FC236}">
                  <a16:creationId xmlns:a16="http://schemas.microsoft.com/office/drawing/2014/main" id="{1EF5ED57-6266-48A1-842E-3B94C7987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DDFAB0-FD5D-4C23-A246-BB33AEF1694F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581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43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04329D-883F-6448-8C12-05BB9E7CBA58}"/>
              </a:ext>
            </a:extLst>
          </p:cNvPr>
          <p:cNvSpPr/>
          <p:nvPr/>
        </p:nvSpPr>
        <p:spPr>
          <a:xfrm>
            <a:off x="2657008" y="1453121"/>
            <a:ext cx="61882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44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Machine Learning</a:t>
            </a:r>
          </a:p>
          <a:p>
            <a:pPr lvl="0"/>
            <a:r>
              <a:rPr lang="en-GB" sz="44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for Causality: A Flavour</a:t>
            </a:r>
            <a:endParaRPr lang="en-GB" sz="2000" dirty="0">
              <a:solidFill>
                <a:schemeClr val="lt1"/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50A2D-D2D1-1D48-A76E-6EBE52F8A4E6}"/>
              </a:ext>
            </a:extLst>
          </p:cNvPr>
          <p:cNvSpPr/>
          <p:nvPr/>
        </p:nvSpPr>
        <p:spPr>
          <a:xfrm>
            <a:off x="1748954" y="1184700"/>
            <a:ext cx="8162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9600" dirty="0">
                <a:solidFill>
                  <a:schemeClr val="lt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041B62-96D3-C84D-A687-0B8CA9193E98}"/>
              </a:ext>
            </a:extLst>
          </p:cNvPr>
          <p:cNvCxnSpPr>
            <a:cxnSpLocks/>
          </p:cNvCxnSpPr>
          <p:nvPr/>
        </p:nvCxnSpPr>
        <p:spPr>
          <a:xfrm>
            <a:off x="2562446" y="1297172"/>
            <a:ext cx="0" cy="16657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F991D-AB0A-AA49-95A6-1C32656F9258}"/>
              </a:ext>
            </a:extLst>
          </p:cNvPr>
          <p:cNvGrpSpPr/>
          <p:nvPr/>
        </p:nvGrpSpPr>
        <p:grpSpPr>
          <a:xfrm flipH="1" flipV="1">
            <a:off x="-154784" y="-405977"/>
            <a:ext cx="1347375" cy="1029018"/>
            <a:chOff x="7949025" y="4134245"/>
            <a:chExt cx="1347375" cy="1029018"/>
          </a:xfrm>
        </p:grpSpPr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D2D5E2A7-1D58-6A4A-BEC0-CB505E0EC9C2}"/>
                </a:ext>
              </a:extLst>
            </p:cNvPr>
            <p:cNvSpPr/>
            <p:nvPr/>
          </p:nvSpPr>
          <p:spPr>
            <a:xfrm rot="5684427">
              <a:off x="8542800" y="4134245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;p13">
              <a:extLst>
                <a:ext uri="{FF2B5EF4-FFF2-40B4-BE49-F238E27FC236}">
                  <a16:creationId xmlns:a16="http://schemas.microsoft.com/office/drawing/2014/main" id="{DEE43F40-43DE-1F4E-A16D-7F4C88708544}"/>
                </a:ext>
              </a:extLst>
            </p:cNvPr>
            <p:cNvSpPr/>
            <p:nvPr/>
          </p:nvSpPr>
          <p:spPr>
            <a:xfrm rot="19450864">
              <a:off x="7949025" y="4621984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62;p13">
              <a:extLst>
                <a:ext uri="{FF2B5EF4-FFF2-40B4-BE49-F238E27FC236}">
                  <a16:creationId xmlns:a16="http://schemas.microsoft.com/office/drawing/2014/main" id="{A0248CA9-3086-9F4D-9174-CF8F7FDD4655}"/>
                </a:ext>
              </a:extLst>
            </p:cNvPr>
            <p:cNvCxnSpPr>
              <a:cxnSpLocks/>
              <a:stCxn id="15" idx="5"/>
              <a:endCxn id="16" idx="6"/>
            </p:cNvCxnSpPr>
            <p:nvPr/>
          </p:nvCxnSpPr>
          <p:spPr>
            <a:xfrm flipH="1">
              <a:off x="8223100" y="4383405"/>
              <a:ext cx="355551" cy="301355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64;p13">
              <a:extLst>
                <a:ext uri="{FF2B5EF4-FFF2-40B4-BE49-F238E27FC236}">
                  <a16:creationId xmlns:a16="http://schemas.microsoft.com/office/drawing/2014/main" id="{40F4A9B3-4F89-1249-828B-9A3653F4D1B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8006800" y="4922746"/>
              <a:ext cx="69426" cy="240517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64;p13">
              <a:extLst>
                <a:ext uri="{FF2B5EF4-FFF2-40B4-BE49-F238E27FC236}">
                  <a16:creationId xmlns:a16="http://schemas.microsoft.com/office/drawing/2014/main" id="{B3D258BA-5540-4740-A2B0-346E23CC933F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 flipV="1">
              <a:off x="8844982" y="4298103"/>
              <a:ext cx="451418" cy="150833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99AC7D-C184-6541-9375-465958141A0B}"/>
              </a:ext>
            </a:extLst>
          </p:cNvPr>
          <p:cNvGrpSpPr/>
          <p:nvPr/>
        </p:nvGrpSpPr>
        <p:grpSpPr>
          <a:xfrm flipH="1" flipV="1">
            <a:off x="6912973" y="-129309"/>
            <a:ext cx="2541125" cy="1147746"/>
            <a:chOff x="6785382" y="149426"/>
            <a:chExt cx="2541125" cy="1147746"/>
          </a:xfrm>
        </p:grpSpPr>
        <p:sp>
          <p:nvSpPr>
            <p:cNvPr id="21" name="Google Shape;59;p13">
              <a:extLst>
                <a:ext uri="{FF2B5EF4-FFF2-40B4-BE49-F238E27FC236}">
                  <a16:creationId xmlns:a16="http://schemas.microsoft.com/office/drawing/2014/main" id="{5FEFC37A-BFC6-E449-BC2A-270524FAA3D5}"/>
                </a:ext>
              </a:extLst>
            </p:cNvPr>
            <p:cNvSpPr/>
            <p:nvPr/>
          </p:nvSpPr>
          <p:spPr>
            <a:xfrm>
              <a:off x="7414557" y="826101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;p13">
              <a:extLst>
                <a:ext uri="{FF2B5EF4-FFF2-40B4-BE49-F238E27FC236}">
                  <a16:creationId xmlns:a16="http://schemas.microsoft.com/office/drawing/2014/main" id="{DE75E76D-ECA0-EA44-9281-ED24AA7C4803}"/>
                </a:ext>
              </a:extLst>
            </p:cNvPr>
            <p:cNvSpPr/>
            <p:nvPr/>
          </p:nvSpPr>
          <p:spPr>
            <a:xfrm>
              <a:off x="7862932" y="286451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;p13">
              <a:extLst>
                <a:ext uri="{FF2B5EF4-FFF2-40B4-BE49-F238E27FC236}">
                  <a16:creationId xmlns:a16="http://schemas.microsoft.com/office/drawing/2014/main" id="{04B57693-00D1-BC43-BF62-55E3B857339B}"/>
                </a:ext>
              </a:extLst>
            </p:cNvPr>
            <p:cNvSpPr/>
            <p:nvPr/>
          </p:nvSpPr>
          <p:spPr>
            <a:xfrm>
              <a:off x="9023807" y="594497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62;p13">
              <a:extLst>
                <a:ext uri="{FF2B5EF4-FFF2-40B4-BE49-F238E27FC236}">
                  <a16:creationId xmlns:a16="http://schemas.microsoft.com/office/drawing/2014/main" id="{B69C13D5-96CF-4D44-8DE2-727520E2825E}"/>
                </a:ext>
              </a:extLst>
            </p:cNvPr>
            <p:cNvCxnSpPr>
              <a:endCxn id="22" idx="3"/>
            </p:cNvCxnSpPr>
            <p:nvPr/>
          </p:nvCxnSpPr>
          <p:spPr>
            <a:xfrm rot="10800000" flipH="1">
              <a:off x="7677761" y="544822"/>
              <a:ext cx="229500" cy="3315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63;p13">
              <a:extLst>
                <a:ext uri="{FF2B5EF4-FFF2-40B4-BE49-F238E27FC236}">
                  <a16:creationId xmlns:a16="http://schemas.microsoft.com/office/drawing/2014/main" id="{C4319886-5CEB-EA48-AB47-5AAA216DE5D5}"/>
                </a:ext>
              </a:extLst>
            </p:cNvPr>
            <p:cNvCxnSpPr>
              <a:stCxn id="21" idx="6"/>
              <a:endCxn id="23" idx="2"/>
            </p:cNvCxnSpPr>
            <p:nvPr/>
          </p:nvCxnSpPr>
          <p:spPr>
            <a:xfrm flipV="1">
              <a:off x="7717257" y="745847"/>
              <a:ext cx="1306550" cy="231604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64;p13">
              <a:extLst>
                <a:ext uri="{FF2B5EF4-FFF2-40B4-BE49-F238E27FC236}">
                  <a16:creationId xmlns:a16="http://schemas.microsoft.com/office/drawing/2014/main" id="{FA3178EF-96B9-C543-A6E9-30CA309C564D}"/>
                </a:ext>
              </a:extLst>
            </p:cNvPr>
            <p:cNvCxnSpPr>
              <a:stCxn id="21" idx="3"/>
            </p:cNvCxnSpPr>
            <p:nvPr/>
          </p:nvCxnSpPr>
          <p:spPr>
            <a:xfrm flipH="1">
              <a:off x="6815986" y="1084472"/>
              <a:ext cx="642900" cy="212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65;p13">
              <a:extLst>
                <a:ext uri="{FF2B5EF4-FFF2-40B4-BE49-F238E27FC236}">
                  <a16:creationId xmlns:a16="http://schemas.microsoft.com/office/drawing/2014/main" id="{4DB77711-81AC-BC48-9B6C-661A4BA9B7F7}"/>
                </a:ext>
              </a:extLst>
            </p:cNvPr>
            <p:cNvSpPr/>
            <p:nvPr/>
          </p:nvSpPr>
          <p:spPr>
            <a:xfrm>
              <a:off x="6785382" y="149426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Google Shape;66;p13">
              <a:extLst>
                <a:ext uri="{FF2B5EF4-FFF2-40B4-BE49-F238E27FC236}">
                  <a16:creationId xmlns:a16="http://schemas.microsoft.com/office/drawing/2014/main" id="{6330370E-6965-4E40-A472-BFDB5CA45C6E}"/>
                </a:ext>
              </a:extLst>
            </p:cNvPr>
            <p:cNvCxnSpPr>
              <a:stCxn id="27" idx="5"/>
              <a:endCxn id="21" idx="1"/>
            </p:cNvCxnSpPr>
            <p:nvPr/>
          </p:nvCxnSpPr>
          <p:spPr>
            <a:xfrm>
              <a:off x="7043753" y="407797"/>
              <a:ext cx="415200" cy="462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94AA08-5C4F-194B-A28E-C522DAA3EF40}"/>
              </a:ext>
            </a:extLst>
          </p:cNvPr>
          <p:cNvGrpSpPr/>
          <p:nvPr/>
        </p:nvGrpSpPr>
        <p:grpSpPr>
          <a:xfrm rot="21113874">
            <a:off x="272298" y="4209294"/>
            <a:ext cx="1115285" cy="645838"/>
            <a:chOff x="511897" y="3688383"/>
            <a:chExt cx="1115285" cy="64583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4B902A0-8CB8-5A4B-A345-DBF71033B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1123" y="4241720"/>
              <a:ext cx="96059" cy="9250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CB25F42-B82C-1E4C-9445-C9F091B5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109" y="4239344"/>
              <a:ext cx="110290" cy="9250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49256E0-685E-EE4D-A2C7-8C942B7F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681" y="3947570"/>
              <a:ext cx="88944" cy="9250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8A9B7C5-25C7-C84F-8FD5-339D0375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364" y="3688383"/>
              <a:ext cx="131636" cy="92501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2477A72-A259-B340-BAAC-898812437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99" y="4073525"/>
              <a:ext cx="114282" cy="13362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6F60472-3458-0148-97B4-C078D34A9C2A}"/>
                </a:ext>
              </a:extLst>
            </p:cNvPr>
            <p:cNvCxnSpPr>
              <a:cxnSpLocks/>
            </p:cNvCxnSpPr>
            <p:nvPr/>
          </p:nvCxnSpPr>
          <p:spPr>
            <a:xfrm>
              <a:off x="697275" y="4285594"/>
              <a:ext cx="794109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C6F8A0B-5F11-3B4D-8E0B-8BB29EAB7D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018" y="3790209"/>
              <a:ext cx="114282" cy="13362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88A48C6-45BE-0E41-84DE-A924D9349373}"/>
                </a:ext>
              </a:extLst>
            </p:cNvPr>
            <p:cNvSpPr/>
            <p:nvPr/>
          </p:nvSpPr>
          <p:spPr>
            <a:xfrm>
              <a:off x="1200214" y="3696801"/>
              <a:ext cx="398290" cy="484672"/>
            </a:xfrm>
            <a:custGeom>
              <a:avLst/>
              <a:gdLst>
                <a:gd name="connsiteX0" fmla="*/ 0 w 527050"/>
                <a:gd name="connsiteY0" fmla="*/ 0 h 466306"/>
                <a:gd name="connsiteX1" fmla="*/ 203200 w 527050"/>
                <a:gd name="connsiteY1" fmla="*/ 460375 h 466306"/>
                <a:gd name="connsiteX2" fmla="*/ 400050 w 527050"/>
                <a:gd name="connsiteY2" fmla="*/ 273050 h 466306"/>
                <a:gd name="connsiteX3" fmla="*/ 527050 w 527050"/>
                <a:gd name="connsiteY3" fmla="*/ 450850 h 466306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527050 w 527050"/>
                <a:gd name="connsiteY2" fmla="*/ 450850 h 450850"/>
                <a:gd name="connsiteX0" fmla="*/ 0 w 331996"/>
                <a:gd name="connsiteY0" fmla="*/ 0 h 447675"/>
                <a:gd name="connsiteX1" fmla="*/ 327025 w 331996"/>
                <a:gd name="connsiteY1" fmla="*/ 63500 h 447675"/>
                <a:gd name="connsiteX2" fmla="*/ 222250 w 331996"/>
                <a:gd name="connsiteY2" fmla="*/ 447675 h 447675"/>
                <a:gd name="connsiteX0" fmla="*/ 0 w 332763"/>
                <a:gd name="connsiteY0" fmla="*/ 0 h 447675"/>
                <a:gd name="connsiteX1" fmla="*/ 327025 w 332763"/>
                <a:gd name="connsiteY1" fmla="*/ 63500 h 447675"/>
                <a:gd name="connsiteX2" fmla="*/ 222250 w 332763"/>
                <a:gd name="connsiteY2" fmla="*/ 447675 h 447675"/>
                <a:gd name="connsiteX0" fmla="*/ 0 w 336074"/>
                <a:gd name="connsiteY0" fmla="*/ 0 h 457200"/>
                <a:gd name="connsiteX1" fmla="*/ 330200 w 336074"/>
                <a:gd name="connsiteY1" fmla="*/ 73025 h 457200"/>
                <a:gd name="connsiteX2" fmla="*/ 225425 w 336074"/>
                <a:gd name="connsiteY2" fmla="*/ 457200 h 457200"/>
                <a:gd name="connsiteX0" fmla="*/ 0 w 336074"/>
                <a:gd name="connsiteY0" fmla="*/ 624 h 457824"/>
                <a:gd name="connsiteX1" fmla="*/ 330200 w 336074"/>
                <a:gd name="connsiteY1" fmla="*/ 73649 h 457824"/>
                <a:gd name="connsiteX2" fmla="*/ 225425 w 336074"/>
                <a:gd name="connsiteY2" fmla="*/ 457824 h 457824"/>
                <a:gd name="connsiteX0" fmla="*/ 0 w 269962"/>
                <a:gd name="connsiteY0" fmla="*/ 55 h 457255"/>
                <a:gd name="connsiteX1" fmla="*/ 260350 w 269962"/>
                <a:gd name="connsiteY1" fmla="*/ 133405 h 457255"/>
                <a:gd name="connsiteX2" fmla="*/ 225425 w 269962"/>
                <a:gd name="connsiteY2" fmla="*/ 457255 h 457255"/>
                <a:gd name="connsiteX0" fmla="*/ 0 w 225425"/>
                <a:gd name="connsiteY0" fmla="*/ 0 h 457200"/>
                <a:gd name="connsiteX1" fmla="*/ 225425 w 225425"/>
                <a:gd name="connsiteY1" fmla="*/ 457200 h 457200"/>
                <a:gd name="connsiteX0" fmla="*/ 0 w 225425"/>
                <a:gd name="connsiteY0" fmla="*/ 0 h 457200"/>
                <a:gd name="connsiteX1" fmla="*/ 107888 w 225425"/>
                <a:gd name="connsiteY1" fmla="*/ 210295 h 457200"/>
                <a:gd name="connsiteX2" fmla="*/ 225425 w 225425"/>
                <a:gd name="connsiteY2" fmla="*/ 457200 h 457200"/>
                <a:gd name="connsiteX0" fmla="*/ 0 w 355538"/>
                <a:gd name="connsiteY0" fmla="*/ 0 h 457200"/>
                <a:gd name="connsiteX1" fmla="*/ 355538 w 355538"/>
                <a:gd name="connsiteY1" fmla="*/ 70595 h 457200"/>
                <a:gd name="connsiteX2" fmla="*/ 225425 w 355538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24877 h 482077"/>
                <a:gd name="connsiteX1" fmla="*/ 355538 w 370282"/>
                <a:gd name="connsiteY1" fmla="*/ 95472 h 482077"/>
                <a:gd name="connsiteX2" fmla="*/ 225425 w 370282"/>
                <a:gd name="connsiteY2" fmla="*/ 482077 h 482077"/>
                <a:gd name="connsiteX0" fmla="*/ 0 w 348057"/>
                <a:gd name="connsiteY0" fmla="*/ 15723 h 511023"/>
                <a:gd name="connsiteX1" fmla="*/ 333313 w 348057"/>
                <a:gd name="connsiteY1" fmla="*/ 124418 h 511023"/>
                <a:gd name="connsiteX2" fmla="*/ 203200 w 348057"/>
                <a:gd name="connsiteY2" fmla="*/ 511023 h 511023"/>
                <a:gd name="connsiteX0" fmla="*/ 0 w 333313"/>
                <a:gd name="connsiteY0" fmla="*/ 15723 h 124418"/>
                <a:gd name="connsiteX1" fmla="*/ 333313 w 333313"/>
                <a:gd name="connsiteY1" fmla="*/ 124418 h 124418"/>
                <a:gd name="connsiteX0" fmla="*/ 0 w 222188"/>
                <a:gd name="connsiteY0" fmla="*/ 2651 h 498696"/>
                <a:gd name="connsiteX1" fmla="*/ 222188 w 222188"/>
                <a:gd name="connsiteY1" fmla="*/ 498696 h 498696"/>
                <a:gd name="connsiteX0" fmla="*/ 0 w 278280"/>
                <a:gd name="connsiteY0" fmla="*/ 4734 h 500779"/>
                <a:gd name="connsiteX1" fmla="*/ 222188 w 278280"/>
                <a:gd name="connsiteY1" fmla="*/ 500779 h 500779"/>
                <a:gd name="connsiteX0" fmla="*/ 0 w 295677"/>
                <a:gd name="connsiteY0" fmla="*/ 1117 h 497162"/>
                <a:gd name="connsiteX1" fmla="*/ 222188 w 295677"/>
                <a:gd name="connsiteY1" fmla="*/ 497162 h 497162"/>
                <a:gd name="connsiteX0" fmla="*/ 0 w 433310"/>
                <a:gd name="connsiteY0" fmla="*/ 1186 h 484531"/>
                <a:gd name="connsiteX1" fmla="*/ 387288 w 433310"/>
                <a:gd name="connsiteY1" fmla="*/ 484531 h 484531"/>
                <a:gd name="connsiteX0" fmla="*/ 0 w 398290"/>
                <a:gd name="connsiteY0" fmla="*/ 1327 h 484672"/>
                <a:gd name="connsiteX1" fmla="*/ 387288 w 398290"/>
                <a:gd name="connsiteY1" fmla="*/ 484672 h 48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290" h="484672">
                  <a:moveTo>
                    <a:pt x="0" y="1327"/>
                  </a:moveTo>
                  <a:cubicBezTo>
                    <a:pt x="280438" y="-16416"/>
                    <a:pt x="443400" y="143640"/>
                    <a:pt x="387288" y="484672"/>
                  </a:cubicBezTo>
                </a:path>
              </a:pathLst>
            </a:cu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F29317-F842-024C-8D4E-F5851AEA8090}"/>
                </a:ext>
              </a:extLst>
            </p:cNvPr>
            <p:cNvSpPr/>
            <p:nvPr/>
          </p:nvSpPr>
          <p:spPr>
            <a:xfrm flipH="1">
              <a:off x="511897" y="3716478"/>
              <a:ext cx="444653" cy="487688"/>
            </a:xfrm>
            <a:custGeom>
              <a:avLst/>
              <a:gdLst>
                <a:gd name="connsiteX0" fmla="*/ 0 w 527050"/>
                <a:gd name="connsiteY0" fmla="*/ 0 h 466306"/>
                <a:gd name="connsiteX1" fmla="*/ 203200 w 527050"/>
                <a:gd name="connsiteY1" fmla="*/ 460375 h 466306"/>
                <a:gd name="connsiteX2" fmla="*/ 400050 w 527050"/>
                <a:gd name="connsiteY2" fmla="*/ 273050 h 466306"/>
                <a:gd name="connsiteX3" fmla="*/ 527050 w 527050"/>
                <a:gd name="connsiteY3" fmla="*/ 450850 h 466306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527050 w 527050"/>
                <a:gd name="connsiteY2" fmla="*/ 450850 h 450850"/>
                <a:gd name="connsiteX0" fmla="*/ 0 w 331996"/>
                <a:gd name="connsiteY0" fmla="*/ 0 h 447675"/>
                <a:gd name="connsiteX1" fmla="*/ 327025 w 331996"/>
                <a:gd name="connsiteY1" fmla="*/ 63500 h 447675"/>
                <a:gd name="connsiteX2" fmla="*/ 222250 w 331996"/>
                <a:gd name="connsiteY2" fmla="*/ 447675 h 447675"/>
                <a:gd name="connsiteX0" fmla="*/ 0 w 332763"/>
                <a:gd name="connsiteY0" fmla="*/ 0 h 447675"/>
                <a:gd name="connsiteX1" fmla="*/ 327025 w 332763"/>
                <a:gd name="connsiteY1" fmla="*/ 63500 h 447675"/>
                <a:gd name="connsiteX2" fmla="*/ 222250 w 332763"/>
                <a:gd name="connsiteY2" fmla="*/ 447675 h 447675"/>
                <a:gd name="connsiteX0" fmla="*/ 0 w 336074"/>
                <a:gd name="connsiteY0" fmla="*/ 0 h 457200"/>
                <a:gd name="connsiteX1" fmla="*/ 330200 w 336074"/>
                <a:gd name="connsiteY1" fmla="*/ 73025 h 457200"/>
                <a:gd name="connsiteX2" fmla="*/ 225425 w 336074"/>
                <a:gd name="connsiteY2" fmla="*/ 457200 h 457200"/>
                <a:gd name="connsiteX0" fmla="*/ 0 w 336074"/>
                <a:gd name="connsiteY0" fmla="*/ 624 h 457824"/>
                <a:gd name="connsiteX1" fmla="*/ 330200 w 336074"/>
                <a:gd name="connsiteY1" fmla="*/ 73649 h 457824"/>
                <a:gd name="connsiteX2" fmla="*/ 225425 w 336074"/>
                <a:gd name="connsiteY2" fmla="*/ 457824 h 457824"/>
                <a:gd name="connsiteX0" fmla="*/ 0 w 269962"/>
                <a:gd name="connsiteY0" fmla="*/ 55 h 457255"/>
                <a:gd name="connsiteX1" fmla="*/ 260350 w 269962"/>
                <a:gd name="connsiteY1" fmla="*/ 133405 h 457255"/>
                <a:gd name="connsiteX2" fmla="*/ 225425 w 269962"/>
                <a:gd name="connsiteY2" fmla="*/ 457255 h 457255"/>
                <a:gd name="connsiteX0" fmla="*/ 0 w 225425"/>
                <a:gd name="connsiteY0" fmla="*/ 0 h 457200"/>
                <a:gd name="connsiteX1" fmla="*/ 225425 w 225425"/>
                <a:gd name="connsiteY1" fmla="*/ 457200 h 457200"/>
                <a:gd name="connsiteX0" fmla="*/ 0 w 225425"/>
                <a:gd name="connsiteY0" fmla="*/ 0 h 457200"/>
                <a:gd name="connsiteX1" fmla="*/ 107888 w 225425"/>
                <a:gd name="connsiteY1" fmla="*/ 210295 h 457200"/>
                <a:gd name="connsiteX2" fmla="*/ 225425 w 225425"/>
                <a:gd name="connsiteY2" fmla="*/ 457200 h 457200"/>
                <a:gd name="connsiteX0" fmla="*/ 0 w 355538"/>
                <a:gd name="connsiteY0" fmla="*/ 0 h 457200"/>
                <a:gd name="connsiteX1" fmla="*/ 355538 w 355538"/>
                <a:gd name="connsiteY1" fmla="*/ 70595 h 457200"/>
                <a:gd name="connsiteX2" fmla="*/ 225425 w 355538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24877 h 482077"/>
                <a:gd name="connsiteX1" fmla="*/ 355538 w 370282"/>
                <a:gd name="connsiteY1" fmla="*/ 95472 h 482077"/>
                <a:gd name="connsiteX2" fmla="*/ 225425 w 370282"/>
                <a:gd name="connsiteY2" fmla="*/ 482077 h 482077"/>
                <a:gd name="connsiteX0" fmla="*/ 0 w 348057"/>
                <a:gd name="connsiteY0" fmla="*/ 15723 h 511023"/>
                <a:gd name="connsiteX1" fmla="*/ 333313 w 348057"/>
                <a:gd name="connsiteY1" fmla="*/ 124418 h 511023"/>
                <a:gd name="connsiteX2" fmla="*/ 203200 w 348057"/>
                <a:gd name="connsiteY2" fmla="*/ 511023 h 511023"/>
                <a:gd name="connsiteX0" fmla="*/ 0 w 333313"/>
                <a:gd name="connsiteY0" fmla="*/ 15723 h 124418"/>
                <a:gd name="connsiteX1" fmla="*/ 333313 w 333313"/>
                <a:gd name="connsiteY1" fmla="*/ 124418 h 124418"/>
                <a:gd name="connsiteX0" fmla="*/ 0 w 222188"/>
                <a:gd name="connsiteY0" fmla="*/ 2651 h 498696"/>
                <a:gd name="connsiteX1" fmla="*/ 222188 w 222188"/>
                <a:gd name="connsiteY1" fmla="*/ 498696 h 498696"/>
                <a:gd name="connsiteX0" fmla="*/ 0 w 278280"/>
                <a:gd name="connsiteY0" fmla="*/ 4734 h 500779"/>
                <a:gd name="connsiteX1" fmla="*/ 222188 w 278280"/>
                <a:gd name="connsiteY1" fmla="*/ 500779 h 500779"/>
                <a:gd name="connsiteX0" fmla="*/ 0 w 295677"/>
                <a:gd name="connsiteY0" fmla="*/ 1117 h 497162"/>
                <a:gd name="connsiteX1" fmla="*/ 222188 w 295677"/>
                <a:gd name="connsiteY1" fmla="*/ 497162 h 497162"/>
                <a:gd name="connsiteX0" fmla="*/ 0 w 567275"/>
                <a:gd name="connsiteY0" fmla="*/ 1379 h 456149"/>
                <a:gd name="connsiteX1" fmla="*/ 533338 w 567275"/>
                <a:gd name="connsiteY1" fmla="*/ 456149 h 456149"/>
                <a:gd name="connsiteX0" fmla="*/ 0 w 473314"/>
                <a:gd name="connsiteY0" fmla="*/ 1168 h 487688"/>
                <a:gd name="connsiteX1" fmla="*/ 431738 w 473314"/>
                <a:gd name="connsiteY1" fmla="*/ 487688 h 487688"/>
                <a:gd name="connsiteX0" fmla="*/ 0 w 444653"/>
                <a:gd name="connsiteY0" fmla="*/ 1168 h 487688"/>
                <a:gd name="connsiteX1" fmla="*/ 399988 w 444653"/>
                <a:gd name="connsiteY1" fmla="*/ 487688 h 48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653" h="487688">
                  <a:moveTo>
                    <a:pt x="0" y="1168"/>
                  </a:moveTo>
                  <a:cubicBezTo>
                    <a:pt x="280438" y="-16575"/>
                    <a:pt x="554525" y="168881"/>
                    <a:pt x="399988" y="487688"/>
                  </a:cubicBezTo>
                </a:path>
              </a:pathLst>
            </a:cu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D8AC5A52-A6FB-F345-89DE-C3B320CDE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815" y="653620"/>
            <a:ext cx="1078879" cy="1995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C9DBC7-FCF7-3D4B-BE38-88EB778F33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85" y="383766"/>
            <a:ext cx="177921" cy="1575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6499A5-CF8F-8548-848E-852995F5D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25" y="3903249"/>
            <a:ext cx="219355" cy="2064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FB2377F-47FB-3F4D-BF79-149F89FE8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783" y="103184"/>
            <a:ext cx="239353" cy="30135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4B78FD-96C1-4938-BAC8-90EB809C8A5C}"/>
              </a:ext>
            </a:extLst>
          </p:cNvPr>
          <p:cNvGrpSpPr/>
          <p:nvPr/>
        </p:nvGrpSpPr>
        <p:grpSpPr>
          <a:xfrm>
            <a:off x="6850815" y="4361973"/>
            <a:ext cx="2217274" cy="624140"/>
            <a:chOff x="6850815" y="4361973"/>
            <a:chExt cx="2217274" cy="624140"/>
          </a:xfrm>
        </p:grpSpPr>
        <p:pic>
          <p:nvPicPr>
            <p:cNvPr id="45" name="Picture 6" descr="Programme - ESSAI 2023">
              <a:extLst>
                <a:ext uri="{FF2B5EF4-FFF2-40B4-BE49-F238E27FC236}">
                  <a16:creationId xmlns:a16="http://schemas.microsoft.com/office/drawing/2014/main" id="{4455F8B9-B7E6-4169-8566-8A2235E44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270" y="436197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0C3550-EE4E-48C4-ACE1-C5976813507E}"/>
                </a:ext>
              </a:extLst>
            </p:cNvPr>
            <p:cNvSpPr txBox="1"/>
            <p:nvPr/>
          </p:nvSpPr>
          <p:spPr>
            <a:xfrm>
              <a:off x="6850815" y="478605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623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C212D3-4089-5647-90A2-FB85D13728E2}"/>
              </a:ext>
            </a:extLst>
          </p:cNvPr>
          <p:cNvSpPr/>
          <p:nvPr/>
        </p:nvSpPr>
        <p:spPr>
          <a:xfrm>
            <a:off x="321929" y="156122"/>
            <a:ext cx="588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Probabilistic Circuits + Causality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D6C45-52BE-4347-BFBA-2CAB96F37502}"/>
              </a:ext>
            </a:extLst>
          </p:cNvPr>
          <p:cNvSpPr/>
          <p:nvPr/>
        </p:nvSpPr>
        <p:spPr>
          <a:xfrm>
            <a:off x="207574" y="4648336"/>
            <a:ext cx="4638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Zečević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 et al., Interventional SPN,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NeurIPS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349B6-4EC8-4818-9D50-8A8001B2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80" y="590309"/>
            <a:ext cx="6650339" cy="366561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B9454F-289F-415A-BE58-183B9C9A7A12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2AE8C8E5-F4DD-480F-B9A1-982296F09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190228-BF83-48E9-8CAB-AAD6D9665D39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664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DDCB-42D8-4D5D-86D9-349F040A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01" y="168847"/>
            <a:ext cx="7558168" cy="44384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Counterfactual Sum-Product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0209E-7FD9-4619-8EA6-1C2DDD184713}"/>
              </a:ext>
            </a:extLst>
          </p:cNvPr>
          <p:cNvSpPr txBox="1"/>
          <p:nvPr/>
        </p:nvSpPr>
        <p:spPr>
          <a:xfrm>
            <a:off x="220360" y="4678906"/>
            <a:ext cx="638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Busch et al., Computing Counterfactuals using SPNs, Fundamental Challenges in Causality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Colloquim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 2023; IJAR TBS</a:t>
            </a:r>
          </a:p>
        </p:txBody>
      </p:sp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8C33E51B-1EEA-4710-ABD6-3504AC41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1" y="908020"/>
            <a:ext cx="7587202" cy="338706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395B9C-0F22-4B5A-94ED-72B328CCCAE8}"/>
              </a:ext>
            </a:extLst>
          </p:cNvPr>
          <p:cNvGrpSpPr/>
          <p:nvPr/>
        </p:nvGrpSpPr>
        <p:grpSpPr>
          <a:xfrm>
            <a:off x="6866168" y="4453396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A48589A4-DC32-41ED-B98C-4B22715EB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44CF8F-EA3E-45AF-9F6D-FF1C574A4076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237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CEC81-A74E-1627-B998-AFA1AC5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2583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Experiment: Particle Collision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C0DE-74BD-CDF6-9D33-2AA737B36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920" y="722500"/>
            <a:ext cx="625633" cy="131861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Obs</a:t>
            </a:r>
            <a:endParaRPr lang="en-US" dirty="0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671BCF6D-A65A-BADE-27E5-BD518BD80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12" y="1100862"/>
            <a:ext cx="857250" cy="1285875"/>
          </a:xfrm>
          <a:prstGeom prst="rect">
            <a:avLst/>
          </a:prstGeom>
        </p:spPr>
      </p:pic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94BA327B-6425-EF47-DB4C-5E16E626C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30" y="1072581"/>
            <a:ext cx="857250" cy="1285875"/>
          </a:xfrm>
          <a:prstGeom prst="rect">
            <a:avLst/>
          </a:prstGeom>
        </p:spPr>
      </p:pic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71F9497F-94B0-149F-B929-DAFA38DD6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49" y="1072581"/>
            <a:ext cx="857250" cy="12858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7D23CF-6F99-9830-D9B8-590760C4BF8C}"/>
              </a:ext>
            </a:extLst>
          </p:cNvPr>
          <p:cNvSpPr txBox="1">
            <a:spLocks/>
          </p:cNvSpPr>
          <p:nvPr/>
        </p:nvSpPr>
        <p:spPr>
          <a:xfrm>
            <a:off x="6991983" y="722500"/>
            <a:ext cx="494344" cy="128587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CF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C5EBA8-5CA3-B1F7-ECEC-B2EFC5B60ADA}"/>
              </a:ext>
            </a:extLst>
          </p:cNvPr>
          <p:cNvSpPr txBox="1">
            <a:spLocks/>
          </p:cNvSpPr>
          <p:nvPr/>
        </p:nvSpPr>
        <p:spPr>
          <a:xfrm>
            <a:off x="8006993" y="722500"/>
            <a:ext cx="787162" cy="14617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 err="1"/>
              <a:t>cfSPN</a:t>
            </a:r>
            <a:endParaRPr lang="en-US" sz="2100" dirty="0"/>
          </a:p>
        </p:txBody>
      </p:sp>
      <p:pic>
        <p:nvPicPr>
          <p:cNvPr id="19" name="Picture 18" descr="Chart, bubble chart&#10;&#10;Description automatically generated">
            <a:extLst>
              <a:ext uri="{FF2B5EF4-FFF2-40B4-BE49-F238E27FC236}">
                <a16:creationId xmlns:a16="http://schemas.microsoft.com/office/drawing/2014/main" id="{B7E51560-562B-CF30-1C70-57DE69615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12" y="2448150"/>
            <a:ext cx="857250" cy="1285875"/>
          </a:xfrm>
          <a:prstGeom prst="rect">
            <a:avLst/>
          </a:prstGeom>
        </p:spPr>
      </p:pic>
      <p:pic>
        <p:nvPicPr>
          <p:cNvPr id="21" name="Picture 20" descr="Chart, bubble chart&#10;&#10;Description automatically generated">
            <a:extLst>
              <a:ext uri="{FF2B5EF4-FFF2-40B4-BE49-F238E27FC236}">
                <a16:creationId xmlns:a16="http://schemas.microsoft.com/office/drawing/2014/main" id="{579A91B9-C7E4-A1AA-F097-DDB7B09B9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30" y="2448150"/>
            <a:ext cx="857250" cy="1285875"/>
          </a:xfrm>
          <a:prstGeom prst="rect">
            <a:avLst/>
          </a:prstGeom>
        </p:spPr>
      </p:pic>
      <p:pic>
        <p:nvPicPr>
          <p:cNvPr id="23" name="Picture 22" descr="Chart, bubble chart&#10;&#10;Description automatically generated">
            <a:extLst>
              <a:ext uri="{FF2B5EF4-FFF2-40B4-BE49-F238E27FC236}">
                <a16:creationId xmlns:a16="http://schemas.microsoft.com/office/drawing/2014/main" id="{D7E4449D-4883-DC3D-10F2-A1C5EA73E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49" y="2448150"/>
            <a:ext cx="857250" cy="1285875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4FC34DB-5B2E-825F-7D98-D93A82389464}"/>
              </a:ext>
            </a:extLst>
          </p:cNvPr>
          <p:cNvSpPr txBox="1">
            <a:spLocks/>
          </p:cNvSpPr>
          <p:nvPr/>
        </p:nvSpPr>
        <p:spPr>
          <a:xfrm>
            <a:off x="391390" y="1010116"/>
            <a:ext cx="4761249" cy="35405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VOLLKORN REGULAR ROMAN" pitchFamily="2" charset="0"/>
                <a:ea typeface="VOLLKORN REGULAR ROMAN" pitchFamily="2" charset="0"/>
                <a:cs typeface="Arial"/>
              </a:rPr>
              <a:t>A difficult problem: Particle simulation with gravity and collisions</a:t>
            </a:r>
          </a:p>
          <a:p>
            <a:r>
              <a:rPr lang="en-US" sz="2000" dirty="0">
                <a:solidFill>
                  <a:srgbClr val="000000"/>
                </a:solidFill>
                <a:latin typeface="VOLLKORN REGULAR ROMAN" pitchFamily="2" charset="0"/>
                <a:ea typeface="VOLLKORN REGULAR ROMAN" pitchFamily="2" charset="0"/>
                <a:cs typeface="Arial"/>
              </a:rPr>
              <a:t>Goal: </a:t>
            </a:r>
            <a:r>
              <a:rPr lang="en-US" sz="2000" dirty="0" err="1">
                <a:solidFill>
                  <a:srgbClr val="000000"/>
                </a:solidFill>
                <a:latin typeface="VOLLKORN REGULAR ROMAN" pitchFamily="2" charset="0"/>
                <a:ea typeface="VOLLKORN REGULAR ROMAN" pitchFamily="2" charset="0"/>
                <a:cs typeface="Arial"/>
              </a:rPr>
              <a:t>cfSPN</a:t>
            </a:r>
            <a:r>
              <a:rPr lang="en-US" sz="2000" dirty="0">
                <a:solidFill>
                  <a:srgbClr val="000000"/>
                </a:solidFill>
                <a:latin typeface="VOLLKORN REGULAR ROMAN" pitchFamily="2" charset="0"/>
                <a:ea typeface="VOLLKORN REGULAR ROMAN" pitchFamily="2" charset="0"/>
                <a:cs typeface="Arial"/>
              </a:rPr>
              <a:t> prediction should match true counterfactual simulation (CF)</a:t>
            </a:r>
          </a:p>
          <a:p>
            <a:r>
              <a:rPr lang="en-US" sz="2000" b="1" dirty="0">
                <a:solidFill>
                  <a:srgbClr val="000000"/>
                </a:solidFill>
                <a:latin typeface="VOLLKORN REGULAR ROMAN" pitchFamily="2" charset="0"/>
                <a:ea typeface="VOLLKORN REGULAR ROMAN" pitchFamily="2" charset="0"/>
                <a:cs typeface="Arial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VOLLKORN REGULAR ROMAN" pitchFamily="2" charset="0"/>
                <a:ea typeface="VOLLKORN REGULAR ROMAN" pitchFamily="2" charset="0"/>
                <a:cs typeface="Arial"/>
              </a:rPr>
              <a:t>: Move the bottom particle to the right after some timesteps</a:t>
            </a:r>
          </a:p>
          <a:p>
            <a:r>
              <a:rPr lang="en-US" sz="2000" b="1" dirty="0">
                <a:solidFill>
                  <a:srgbClr val="000000"/>
                </a:solidFill>
                <a:latin typeface="VOLLKORN REGULAR ROMAN" pitchFamily="2" charset="0"/>
                <a:ea typeface="VOLLKORN REGULAR ROMAN" pitchFamily="2" charset="0"/>
                <a:cs typeface="Arial"/>
              </a:rPr>
              <a:t>II</a:t>
            </a:r>
            <a:r>
              <a:rPr lang="en-US" sz="2000" dirty="0">
                <a:solidFill>
                  <a:srgbClr val="000000"/>
                </a:solidFill>
                <a:latin typeface="VOLLKORN REGULAR ROMAN" pitchFamily="2" charset="0"/>
                <a:ea typeface="VOLLKORN REGULAR ROMAN" pitchFamily="2" charset="0"/>
                <a:cs typeface="Arial"/>
              </a:rPr>
              <a:t>: Change the velocity of the top particle to slightly upwards at the 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77A4BD-56F2-D3C0-5900-66480845A008}"/>
              </a:ext>
            </a:extLst>
          </p:cNvPr>
          <p:cNvSpPr txBox="1"/>
          <p:nvPr/>
        </p:nvSpPr>
        <p:spPr>
          <a:xfrm>
            <a:off x="5229543" y="1265395"/>
            <a:ext cx="440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355462-AD31-3FC1-9020-E6AB50C9E9BA}"/>
              </a:ext>
            </a:extLst>
          </p:cNvPr>
          <p:cNvSpPr txBox="1"/>
          <p:nvPr/>
        </p:nvSpPr>
        <p:spPr>
          <a:xfrm>
            <a:off x="5066559" y="2640964"/>
            <a:ext cx="698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A2D31-E52C-467B-1E32-44A925F3F3F3}"/>
              </a:ext>
            </a:extLst>
          </p:cNvPr>
          <p:cNvSpPr txBox="1"/>
          <p:nvPr/>
        </p:nvSpPr>
        <p:spPr>
          <a:xfrm>
            <a:off x="5764920" y="3696138"/>
            <a:ext cx="33185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Based on the code repository for particle simulation:</a:t>
            </a:r>
          </a:p>
          <a:p>
            <a:r>
              <a:rPr lang="en-US" sz="1050" dirty="0"/>
              <a:t>https://github.com/ineporozhnii/particles_in_a_box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97E1B2-D221-4389-BE66-C09C2F21132F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17" name="Picture 6" descr="Programme - ESSAI 2023">
              <a:extLst>
                <a:ext uri="{FF2B5EF4-FFF2-40B4-BE49-F238E27FC236}">
                  <a16:creationId xmlns:a16="http://schemas.microsoft.com/office/drawing/2014/main" id="{8E68A650-ADDE-46B8-8E68-7D9AED107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13463E-7BA4-43E2-BE54-9B1BE5828B87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424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C212D3-4089-5647-90A2-FB85D13728E2}"/>
              </a:ext>
            </a:extLst>
          </p:cNvPr>
          <p:cNvSpPr/>
          <p:nvPr/>
        </p:nvSpPr>
        <p:spPr>
          <a:xfrm>
            <a:off x="321929" y="156122"/>
            <a:ext cx="588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Logic + Causality = Explanations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D6C45-52BE-4347-BFBA-2CAB96F37502}"/>
              </a:ext>
            </a:extLst>
          </p:cNvPr>
          <p:cNvSpPr/>
          <p:nvPr/>
        </p:nvSpPr>
        <p:spPr>
          <a:xfrm>
            <a:off x="207574" y="4648336"/>
            <a:ext cx="4638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Zečević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 et al. 2022, Explanations of SCMs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659D1-70B8-4947-8123-DFAAD9C1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96" y="677718"/>
            <a:ext cx="8256067" cy="343747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26BCF4-2BC7-4AAF-9B61-C3E95CABDF78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64615A4B-1897-477D-9704-86CCDBB2C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519752-0FB4-48DC-84B7-EFF6E2F22589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577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tch On Duty Police Officers Play Basketball With Kids in the Middle of  the Street">
            <a:extLst>
              <a:ext uri="{FF2B5EF4-FFF2-40B4-BE49-F238E27FC236}">
                <a16:creationId xmlns:a16="http://schemas.microsoft.com/office/drawing/2014/main" id="{A4E29FFC-4470-4E16-BF8D-7050E75C9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70" y="217081"/>
            <a:ext cx="6182683" cy="412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9E6A73-B495-4431-A2CD-A8E2B5EEFB93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4" name="Picture 6" descr="Programme - ESSAI 2023">
              <a:extLst>
                <a:ext uri="{FF2B5EF4-FFF2-40B4-BE49-F238E27FC236}">
                  <a16:creationId xmlns:a16="http://schemas.microsoft.com/office/drawing/2014/main" id="{C89BC591-6366-43EF-B0E5-A2F28AA6E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C8978-946E-4168-8411-98D2B384015F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8269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34A72-9D7E-A040-BCAB-7428C8498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67" y="610333"/>
            <a:ext cx="4721216" cy="37932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C212D3-4089-5647-90A2-FB85D13728E2}"/>
              </a:ext>
            </a:extLst>
          </p:cNvPr>
          <p:cNvSpPr/>
          <p:nvPr/>
        </p:nvSpPr>
        <p:spPr>
          <a:xfrm>
            <a:off x="321929" y="136830"/>
            <a:ext cx="588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Free Code Libraries</a:t>
            </a:r>
            <a:b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Do it for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422C5A-D7F3-AF4A-8071-5EEE9281A67F}"/>
              </a:ext>
            </a:extLst>
          </p:cNvPr>
          <p:cNvSpPr/>
          <p:nvPr/>
        </p:nvSpPr>
        <p:spPr>
          <a:xfrm>
            <a:off x="207574" y="4707605"/>
            <a:ext cx="463874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DoWhy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, 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github.com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py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-why/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dowhy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8854A2-A99E-4F29-8BD3-D616339A41D0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4DCFCA8B-CC6B-4AFD-92FC-1CD70ECF9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ABBCB-1682-4814-989E-D86141CB7C84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6027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C212D3-4089-5647-90A2-FB85D13728E2}"/>
              </a:ext>
            </a:extLst>
          </p:cNvPr>
          <p:cNvSpPr/>
          <p:nvPr/>
        </p:nvSpPr>
        <p:spPr>
          <a:xfrm>
            <a:off x="321929" y="136830"/>
            <a:ext cx="5887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Free Code Libraries</a:t>
            </a:r>
            <a:b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</a:b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Do it for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422C5A-D7F3-AF4A-8071-5EEE9281A67F}"/>
              </a:ext>
            </a:extLst>
          </p:cNvPr>
          <p:cNvSpPr/>
          <p:nvPr/>
        </p:nvSpPr>
        <p:spPr>
          <a:xfrm>
            <a:off x="207574" y="4707605"/>
            <a:ext cx="463874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DoWhy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VOLLKORN REGULAR ROMAN" pitchFamily="2" charset="0"/>
                <a:ea typeface="VOLLKORN REGULAR ROMAN" pitchFamily="2" charset="0"/>
              </a:rPr>
              <a:t>, https://github.com/py-why/causal-learn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8854A2-A99E-4F29-8BD3-D616339A41D0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8" name="Picture 6" descr="Programme - ESSAI 2023">
              <a:extLst>
                <a:ext uri="{FF2B5EF4-FFF2-40B4-BE49-F238E27FC236}">
                  <a16:creationId xmlns:a16="http://schemas.microsoft.com/office/drawing/2014/main" id="{4DCFCA8B-CC6B-4AFD-92FC-1CD70ECF9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ABBCB-1682-4814-989E-D86141CB7C84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  <p:pic>
        <p:nvPicPr>
          <p:cNvPr id="2050" name="Picture 2" descr="CMU-CLeaR Group | causal-learn &amp; Benchmarks">
            <a:extLst>
              <a:ext uri="{FF2B5EF4-FFF2-40B4-BE49-F238E27FC236}">
                <a16:creationId xmlns:a16="http://schemas.microsoft.com/office/drawing/2014/main" id="{3E06EDC2-8303-40F0-BD96-81D4240D0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228" y="798205"/>
            <a:ext cx="3605379" cy="360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218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2A46D0A-F10E-BD48-AD6D-6E7E008314BC}"/>
              </a:ext>
            </a:extLst>
          </p:cNvPr>
          <p:cNvSpPr txBox="1"/>
          <p:nvPr/>
        </p:nvSpPr>
        <p:spPr>
          <a:xfrm>
            <a:off x="487680" y="899160"/>
            <a:ext cx="6530340" cy="3934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B343D"/>
              </a:buClr>
              <a:buFont typeface="Wingdings" pitchFamily="2" charset="2"/>
              <a:buChar char="q"/>
            </a:pPr>
            <a:r>
              <a:rPr lang="en-DE" dirty="0">
                <a:solidFill>
                  <a:srgbClr val="0B343D"/>
                </a:solidFill>
              </a:rPr>
              <a:t>Judea Pearl, “</a:t>
            </a:r>
            <a:r>
              <a:rPr lang="en-DE" b="1" dirty="0">
                <a:solidFill>
                  <a:srgbClr val="0B343D"/>
                </a:solidFill>
              </a:rPr>
              <a:t>Causality</a:t>
            </a:r>
            <a:r>
              <a:rPr lang="en-DE" dirty="0">
                <a:solidFill>
                  <a:srgbClr val="0B343D"/>
                </a:solidFill>
              </a:rPr>
              <a:t>”, Cambridge University Press, 2009.</a:t>
            </a:r>
          </a:p>
          <a:p>
            <a:pPr marL="285750" indent="-285750">
              <a:lnSpc>
                <a:spcPct val="150000"/>
              </a:lnSpc>
              <a:buClr>
                <a:srgbClr val="0B343D"/>
              </a:buClr>
              <a:buFont typeface="Wingdings" pitchFamily="2" charset="2"/>
              <a:buChar char="q"/>
            </a:pPr>
            <a:endParaRPr lang="en-DE" dirty="0">
              <a:solidFill>
                <a:srgbClr val="0B343D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B343D"/>
              </a:buClr>
              <a:buFont typeface="Wingdings" pitchFamily="2" charset="2"/>
              <a:buChar char="q"/>
            </a:pPr>
            <a:r>
              <a:rPr lang="en-DE" dirty="0">
                <a:solidFill>
                  <a:srgbClr val="0B343D"/>
                </a:solidFill>
              </a:rPr>
              <a:t>Peters et al., “</a:t>
            </a:r>
            <a:r>
              <a:rPr lang="en-DE" b="1" dirty="0">
                <a:solidFill>
                  <a:srgbClr val="0B343D"/>
                </a:solidFill>
              </a:rPr>
              <a:t>Elements of Causal Inference</a:t>
            </a:r>
            <a:r>
              <a:rPr lang="en-DE" dirty="0">
                <a:solidFill>
                  <a:srgbClr val="0B343D"/>
                </a:solidFill>
              </a:rPr>
              <a:t>”, MIT Press, 2017.</a:t>
            </a:r>
          </a:p>
          <a:p>
            <a:pPr marL="285750" indent="-285750">
              <a:lnSpc>
                <a:spcPct val="150000"/>
              </a:lnSpc>
              <a:buClr>
                <a:srgbClr val="0B343D"/>
              </a:buClr>
              <a:buFont typeface="Wingdings" pitchFamily="2" charset="2"/>
              <a:buChar char="q"/>
            </a:pPr>
            <a:endParaRPr lang="en-DE" dirty="0">
              <a:solidFill>
                <a:srgbClr val="0B343D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B343D"/>
              </a:buClr>
              <a:buFont typeface="Wingdings" pitchFamily="2" charset="2"/>
              <a:buChar char="q"/>
            </a:pPr>
            <a:r>
              <a:rPr lang="en-DE" dirty="0">
                <a:solidFill>
                  <a:srgbClr val="0B343D"/>
                </a:solidFill>
              </a:rPr>
              <a:t>Elias Bareinboim Lecture “</a:t>
            </a:r>
            <a:r>
              <a:rPr lang="en-DE" b="1" dirty="0">
                <a:solidFill>
                  <a:srgbClr val="0B343D"/>
                </a:solidFill>
              </a:rPr>
              <a:t>Causal Data Science</a:t>
            </a:r>
            <a:r>
              <a:rPr lang="en-DE" dirty="0">
                <a:solidFill>
                  <a:srgbClr val="0B343D"/>
                </a:solidFill>
              </a:rPr>
              <a:t>”, 2019.</a:t>
            </a:r>
            <a:br>
              <a:rPr lang="en-DE" dirty="0">
                <a:solidFill>
                  <a:srgbClr val="0B343D"/>
                </a:solidFill>
              </a:rPr>
            </a:br>
            <a:r>
              <a:rPr lang="en-GB" dirty="0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</a:rPr>
              <a:t>https://</a:t>
            </a:r>
            <a:r>
              <a:rPr lang="en-GB" dirty="0" err="1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</a:rPr>
              <a:t>www.youtube.com</a:t>
            </a:r>
            <a:r>
              <a:rPr lang="en-GB" dirty="0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</a:rPr>
              <a:t>/</a:t>
            </a:r>
            <a:r>
              <a:rPr lang="en-GB" dirty="0" err="1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</a:rPr>
              <a:t>watch?v</a:t>
            </a:r>
            <a:r>
              <a:rPr lang="en-GB" dirty="0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</a:rPr>
              <a:t>=dUsokjG4DHc</a:t>
            </a:r>
            <a:endParaRPr lang="en-DE" dirty="0">
              <a:solidFill>
                <a:schemeClr val="bg1"/>
              </a:solidFill>
              <a:highlight>
                <a:srgbClr val="0B343D"/>
              </a:highlight>
              <a:latin typeface="Lucida Console" panose="020B06090405040202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rgbClr val="0B343D"/>
              </a:buClr>
              <a:buFont typeface="Wingdings" pitchFamily="2" charset="2"/>
              <a:buChar char="q"/>
            </a:pPr>
            <a:endParaRPr lang="en-DE" dirty="0">
              <a:solidFill>
                <a:srgbClr val="0B343D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B343D"/>
              </a:buClr>
              <a:buFont typeface="Wingdings" pitchFamily="2" charset="2"/>
              <a:buChar char="q"/>
            </a:pPr>
            <a:r>
              <a:rPr lang="en-DE" dirty="0">
                <a:solidFill>
                  <a:srgbClr val="0B343D"/>
                </a:solidFill>
              </a:rPr>
              <a:t>Brady Neal’s Free Online Course ”</a:t>
            </a:r>
            <a:r>
              <a:rPr lang="en-DE" b="1" dirty="0">
                <a:solidFill>
                  <a:srgbClr val="0B343D"/>
                </a:solidFill>
              </a:rPr>
              <a:t>Introduction to Causal Inference</a:t>
            </a:r>
            <a:r>
              <a:rPr lang="en-DE" dirty="0">
                <a:solidFill>
                  <a:srgbClr val="0B343D"/>
                </a:solidFill>
              </a:rPr>
              <a:t>”, 2020.</a:t>
            </a:r>
            <a:br>
              <a:rPr lang="en-DE" dirty="0">
                <a:solidFill>
                  <a:srgbClr val="0B343D"/>
                </a:solidFill>
              </a:rPr>
            </a:br>
            <a:r>
              <a:rPr lang="en-GB" dirty="0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  <a:ea typeface="Palatino" pitchFamily="2" charset="77"/>
                <a:cs typeface="Consolas" panose="020B0609020204030204" pitchFamily="49" charset="0"/>
                <a:sym typeface="Vollkorn"/>
              </a:rPr>
              <a:t>https://www.bradyneal.com/causal-inference-course</a:t>
            </a:r>
          </a:p>
          <a:p>
            <a:pPr marL="285750" indent="-285750">
              <a:lnSpc>
                <a:spcPct val="150000"/>
              </a:lnSpc>
              <a:buClr>
                <a:srgbClr val="0B343D"/>
              </a:buClr>
              <a:buFont typeface="Wingdings" pitchFamily="2" charset="2"/>
              <a:buChar char="q"/>
            </a:pPr>
            <a:endParaRPr lang="en-GB" dirty="0">
              <a:solidFill>
                <a:schemeClr val="bg1"/>
              </a:solidFill>
              <a:highlight>
                <a:srgbClr val="0B343D"/>
              </a:highlight>
              <a:latin typeface="Lucida Console" panose="020B0609040504020204" pitchFamily="49" charset="0"/>
              <a:ea typeface="Palatino" pitchFamily="2" charset="77"/>
              <a:cs typeface="Consolas" panose="020B0609020204030204" pitchFamily="49" charset="0"/>
              <a:sym typeface="Vollkorn"/>
            </a:endParaRPr>
          </a:p>
          <a:p>
            <a:pPr marL="285750" indent="-285750">
              <a:lnSpc>
                <a:spcPct val="150000"/>
              </a:lnSpc>
              <a:buClr>
                <a:srgbClr val="0B343D"/>
              </a:buClr>
              <a:buFont typeface="Wingdings" pitchFamily="2" charset="2"/>
              <a:buChar char="q"/>
            </a:pPr>
            <a:r>
              <a:rPr lang="en-GB" dirty="0">
                <a:solidFill>
                  <a:srgbClr val="0B3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Jonas Peters Lecture Series “</a:t>
            </a:r>
            <a:r>
              <a:rPr lang="en-GB" b="1" dirty="0">
                <a:solidFill>
                  <a:srgbClr val="0B3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Causality</a:t>
            </a:r>
            <a:r>
              <a:rPr lang="en-GB" dirty="0">
                <a:solidFill>
                  <a:srgbClr val="0B3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2017.</a:t>
            </a:r>
            <a:br>
              <a:rPr lang="en-GB" dirty="0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</a:rPr>
            </a:br>
            <a:r>
              <a:rPr lang="en-GB" dirty="0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</a:rPr>
              <a:t>https://</a:t>
            </a:r>
            <a:r>
              <a:rPr lang="en-GB" dirty="0" err="1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</a:rPr>
              <a:t>www.youtube.com</a:t>
            </a:r>
            <a:r>
              <a:rPr lang="en-GB" dirty="0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</a:rPr>
              <a:t>/</a:t>
            </a:r>
            <a:r>
              <a:rPr lang="en-GB" dirty="0" err="1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</a:rPr>
              <a:t>watch?v</a:t>
            </a:r>
            <a:r>
              <a:rPr lang="en-GB" dirty="0">
                <a:solidFill>
                  <a:schemeClr val="bg1"/>
                </a:solidFill>
                <a:highlight>
                  <a:srgbClr val="0B343D"/>
                </a:highlight>
                <a:latin typeface="Lucida Console" panose="020B0609040504020204" pitchFamily="49" charset="0"/>
              </a:rPr>
              <a:t>=zvrcyqcN9Wo</a:t>
            </a:r>
            <a:endParaRPr lang="en-DE" dirty="0">
              <a:solidFill>
                <a:schemeClr val="bg1"/>
              </a:solidFill>
              <a:highlight>
                <a:srgbClr val="0B343D"/>
              </a:highlight>
              <a:latin typeface="Lucida Console" panose="020B06090405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321929" y="241000"/>
            <a:ext cx="5507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Pointers to Causal Inference References</a:t>
            </a:r>
            <a:endParaRPr lang="en-GB" dirty="0">
              <a:solidFill>
                <a:srgbClr val="0B343D"/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F790304-4CC0-8449-B1A8-D0D619C0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198" y="603605"/>
            <a:ext cx="1205352" cy="17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lements of Causal Inference">
            <a:extLst>
              <a:ext uri="{FF2B5EF4-FFF2-40B4-BE49-F238E27FC236}">
                <a16:creationId xmlns:a16="http://schemas.microsoft.com/office/drawing/2014/main" id="{E2D6604B-3FBF-EC4B-9B87-C031C3C6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198" y="2436713"/>
            <a:ext cx="1205549" cy="15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1F8BCD5F-D1BB-4A16-BCCA-4F5931053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983" y="3151051"/>
            <a:ext cx="367892" cy="367892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2F8BDE47-F92D-4AB6-B601-EE87FC1C7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983" y="918690"/>
            <a:ext cx="367892" cy="367892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AA4ABEA-1BF6-462E-B7D0-F6E240AF0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983" y="1566614"/>
            <a:ext cx="367892" cy="3678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230E16-DAA4-4737-B5A7-C09B00A1E091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13" name="Picture 6" descr="Programme - ESSAI 2023">
              <a:extLst>
                <a:ext uri="{FF2B5EF4-FFF2-40B4-BE49-F238E27FC236}">
                  <a16:creationId xmlns:a16="http://schemas.microsoft.com/office/drawing/2014/main" id="{7D27A459-5E48-47C5-BB71-A4408C3BA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D0AB55-68D0-426B-81D1-D20C5A8304ED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774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024" y="294248"/>
            <a:ext cx="5962244" cy="375456"/>
          </a:xfrm>
          <a:prstGeom prst="rect">
            <a:avLst/>
          </a:prstGeom>
        </p:spPr>
        <p:txBody>
          <a:bodyPr spcFirstLastPara="1" vert="horz" wrap="square" lIns="0" tIns="6065" rIns="0" bIns="0" rtlCol="0" anchor="t" anchorCtr="0">
            <a:spAutoFit/>
          </a:bodyPr>
          <a:lstStyle/>
          <a:p>
            <a:pPr marL="5776">
              <a:spcBef>
                <a:spcPts val="48"/>
              </a:spcBef>
            </a:pPr>
            <a:r>
              <a:rPr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</a:rPr>
              <a:t>Causality Theory by Judea Pearl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59149" y="1110257"/>
            <a:ext cx="2425579" cy="3331779"/>
            <a:chOff x="7524170" y="3001088"/>
            <a:chExt cx="5333280" cy="7325802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4170" y="3001088"/>
              <a:ext cx="5333280" cy="73258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3968" y="3109094"/>
              <a:ext cx="4579234" cy="657189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922833" y="1110257"/>
            <a:ext cx="2270533" cy="3331867"/>
            <a:chOff x="2028388" y="3001088"/>
            <a:chExt cx="4992370" cy="732599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388" y="3001088"/>
              <a:ext cx="4992131" cy="73256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8186" y="3109094"/>
              <a:ext cx="4238228" cy="65717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855708" y="4844709"/>
            <a:ext cx="114364" cy="171749"/>
          </a:xfrm>
          <a:prstGeom prst="rect">
            <a:avLst/>
          </a:prstGeom>
        </p:spPr>
        <p:txBody>
          <a:bodyPr vert="horz" wrap="square" lIns="0" tIns="289" rIns="0" bIns="0" rtlCol="0">
            <a:spAutoFit/>
          </a:bodyPr>
          <a:lstStyle/>
          <a:p>
            <a:pPr marL="17328">
              <a:spcBef>
                <a:spcPts val="2"/>
              </a:spcBef>
            </a:pPr>
            <a:endParaRPr sz="1114" dirty="0">
              <a:latin typeface="Arial MT"/>
              <a:cs typeface="Arial M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D9A9B1-5FC6-4A9B-BA70-88C3D89A6287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13" name="Picture 6" descr="Programme - ESSAI 2023">
              <a:extLst>
                <a:ext uri="{FF2B5EF4-FFF2-40B4-BE49-F238E27FC236}">
                  <a16:creationId xmlns:a16="http://schemas.microsoft.com/office/drawing/2014/main" id="{2C963BD3-7E87-493B-9707-D800E70E6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222480-55E4-4CBE-ACD1-F245F14A6F57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927423" y="373252"/>
            <a:ext cx="68355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500" b="1" dirty="0">
                <a:solidFill>
                  <a:srgbClr val="07434E"/>
                </a:solidFill>
                <a:latin typeface="VOLLKORN REGULAR ROMAN" panose="020B0604020202020204" charset="0"/>
                <a:ea typeface="VOLLKORN REGULAR ROMAN" panose="020B0604020202020204" charset="0"/>
                <a:cs typeface="Arial" panose="020B0604020202020204" pitchFamily="34" charset="0"/>
                <a:sym typeface="Vollkorn"/>
              </a:rPr>
              <a:t>Every Week with Paper Authors </a:t>
            </a:r>
            <a:r>
              <a:rPr lang="en-GB" sz="3500" b="1" dirty="0">
                <a:solidFill>
                  <a:srgbClr val="07434E"/>
                </a:solidFill>
                <a:latin typeface="VOLLKORN REGULAR ROMAN" panose="020B0604020202020204" charset="0"/>
                <a:ea typeface="VOLLKORN REGULAR ROMAN" panose="020B060402020202020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GB" sz="3500" b="1" dirty="0">
                <a:solidFill>
                  <a:srgbClr val="07434E"/>
                </a:solidFill>
                <a:highlight>
                  <a:srgbClr val="FFFF00"/>
                </a:highlight>
                <a:latin typeface="VOLLKORN REGULAR ROMAN" panose="020B0604020202020204" charset="0"/>
                <a:ea typeface="VOLLKORN REGULAR ROMAN" panose="020B0604020202020204" charset="0"/>
                <a:cs typeface="Arial" panose="020B0604020202020204" pitchFamily="34" charset="0"/>
                <a:sym typeface="Vollkorn"/>
              </a:rPr>
              <a:t>Discuss LIVE</a:t>
            </a:r>
          </a:p>
        </p:txBody>
      </p:sp>
      <p:pic>
        <p:nvPicPr>
          <p:cNvPr id="2050" name="Picture 2" descr="Logo of Causality Discussion Group">
            <a:extLst>
              <a:ext uri="{FF2B5EF4-FFF2-40B4-BE49-F238E27FC236}">
                <a16:creationId xmlns:a16="http://schemas.microsoft.com/office/drawing/2014/main" id="{7853971A-C1E8-B74A-BA16-EC5A6302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30" y="1721595"/>
            <a:ext cx="2888256" cy="27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FEA8CD-6475-1147-86DC-ABD6C74C24E8}"/>
              </a:ext>
            </a:extLst>
          </p:cNvPr>
          <p:cNvSpPr/>
          <p:nvPr/>
        </p:nvSpPr>
        <p:spPr>
          <a:xfrm>
            <a:off x="4345182" y="1771575"/>
            <a:ext cx="3268773" cy="26314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n-GB" sz="4500" b="1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530</a:t>
            </a:r>
            <a:r>
              <a:rPr lang="en-GB" sz="2400" b="1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 members </a:t>
            </a:r>
            <a:br>
              <a:rPr lang="en-GB" sz="2400" b="1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</a:br>
            <a:r>
              <a:rPr lang="en-GB" sz="2400" b="1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on Slack</a:t>
            </a:r>
          </a:p>
          <a:p>
            <a:pPr lvl="0" algn="ctr"/>
            <a:endParaRPr lang="en-GB" sz="2400" dirty="0">
              <a:solidFill>
                <a:srgbClr val="0B343D"/>
              </a:solidFill>
              <a:latin typeface="Arial" panose="020B0604020202020204" pitchFamily="34" charset="0"/>
              <a:ea typeface="VOLLKORN REGULAR ROMAN" pitchFamily="2" charset="0"/>
              <a:cs typeface="Arial" panose="020B0604020202020204" pitchFamily="34" charset="0"/>
              <a:sym typeface="Vollkorn"/>
            </a:endParaRPr>
          </a:p>
          <a:p>
            <a:pPr lvl="0" algn="ctr"/>
            <a:r>
              <a:rPr lang="en-GB" sz="24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Join the community via </a:t>
            </a:r>
            <a:r>
              <a:rPr lang="en-GB" sz="2400" u="sng" dirty="0" err="1">
                <a:solidFill>
                  <a:schemeClr val="accent1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discuss.causality.link</a:t>
            </a:r>
            <a:endParaRPr lang="en-GB" u="sng" dirty="0">
              <a:solidFill>
                <a:schemeClr val="accent1"/>
              </a:solidFill>
              <a:latin typeface="Arial" panose="020B0604020202020204" pitchFamily="34" charset="0"/>
              <a:ea typeface="VOLLKORN REGULAR ROMAN" pitchFamily="2" charset="0"/>
              <a:cs typeface="Arial" panose="020B0604020202020204" pitchFamily="34" charset="0"/>
              <a:sym typeface="Vollkorn"/>
            </a:endParaRPr>
          </a:p>
        </p:txBody>
      </p:sp>
    </p:spTree>
    <p:extLst>
      <p:ext uri="{BB962C8B-B14F-4D97-AF65-F5344CB8AC3E}">
        <p14:creationId xmlns:p14="http://schemas.microsoft.com/office/powerpoint/2010/main" val="2698440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4F6E50-774B-D446-B197-ECA35C6CC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093"/>
            <a:ext cx="6927055" cy="45613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6407928" y="291071"/>
            <a:ext cx="221923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n-GB" sz="24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35+ Sessions Completed </a:t>
            </a:r>
          </a:p>
          <a:p>
            <a:pPr lvl="0" algn="ctr"/>
            <a:r>
              <a:rPr lang="en-GB" sz="24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and </a:t>
            </a:r>
          </a:p>
          <a:p>
            <a:pPr lvl="0" algn="ctr"/>
            <a:r>
              <a:rPr lang="en-GB" sz="2400" dirty="0">
                <a:solidFill>
                  <a:srgbClr val="0B343D"/>
                </a:solidFill>
                <a:highlight>
                  <a:srgbClr val="FFFF00"/>
                </a:highlight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All Recorded</a:t>
            </a:r>
            <a:endParaRPr lang="en-GB" dirty="0">
              <a:solidFill>
                <a:srgbClr val="0B343D"/>
              </a:solidFill>
              <a:highlight>
                <a:srgbClr val="FFFF00"/>
              </a:highlight>
              <a:latin typeface="Arial" panose="020B0604020202020204" pitchFamily="34" charset="0"/>
              <a:ea typeface="VOLLKORN REGULAR ROMAN" pitchFamily="2" charset="0"/>
              <a:cs typeface="Arial" panose="020B0604020202020204" pitchFamily="34" charset="0"/>
              <a:sym typeface="Vollkor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0082A8-3A7E-5544-B855-B591FD84F752}"/>
              </a:ext>
            </a:extLst>
          </p:cNvPr>
          <p:cNvSpPr/>
          <p:nvPr/>
        </p:nvSpPr>
        <p:spPr>
          <a:xfrm rot="5400000">
            <a:off x="1773643" y="4613644"/>
            <a:ext cx="2219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24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…</a:t>
            </a:r>
            <a:endParaRPr lang="en-GB" dirty="0">
              <a:solidFill>
                <a:srgbClr val="0B343D"/>
              </a:solidFill>
              <a:latin typeface="Arial" panose="020B0604020202020204" pitchFamily="34" charset="0"/>
              <a:ea typeface="VOLLKORN REGULAR ROMAN" pitchFamily="2" charset="0"/>
              <a:cs typeface="Arial" panose="020B0604020202020204" pitchFamily="34" charset="0"/>
              <a:sym typeface="Vollkorn"/>
            </a:endParaRPr>
          </a:p>
        </p:txBody>
      </p:sp>
    </p:spTree>
    <p:extLst>
      <p:ext uri="{BB962C8B-B14F-4D97-AF65-F5344CB8AC3E}">
        <p14:creationId xmlns:p14="http://schemas.microsoft.com/office/powerpoint/2010/main" val="409891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B6BC4-E924-C34B-AE4A-82D3A0B4493F}"/>
              </a:ext>
            </a:extLst>
          </p:cNvPr>
          <p:cNvSpPr/>
          <p:nvPr/>
        </p:nvSpPr>
        <p:spPr>
          <a:xfrm>
            <a:off x="844414" y="598034"/>
            <a:ext cx="745517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500" dirty="0">
                <a:solidFill>
                  <a:srgbClr val="07434E"/>
                </a:solidFill>
                <a:latin typeface="VOLLKORN REGULAR ROMAN" panose="020B0604020202020204" charset="0"/>
                <a:ea typeface="VOLLKORN REGULAR ROMAN" panose="020B0604020202020204" charset="0"/>
                <a:cs typeface="Arial" panose="020B0604020202020204" pitchFamily="34" charset="0"/>
                <a:sym typeface="Vollkorn"/>
              </a:rPr>
              <a:t>Want to learn more </a:t>
            </a:r>
            <a:br>
              <a:rPr lang="en-GB" sz="3500" dirty="0">
                <a:solidFill>
                  <a:srgbClr val="07434E"/>
                </a:solidFill>
                <a:latin typeface="VOLLKORN REGULAR ROMAN" panose="020B0604020202020204" charset="0"/>
                <a:ea typeface="VOLLKORN REGULAR ROMAN" panose="020B0604020202020204" charset="0"/>
                <a:cs typeface="Arial" panose="020B0604020202020204" pitchFamily="34" charset="0"/>
                <a:sym typeface="Vollkorn"/>
              </a:rPr>
            </a:br>
            <a:r>
              <a:rPr lang="en-GB" sz="3500" b="1" i="1" dirty="0">
                <a:solidFill>
                  <a:srgbClr val="07434E"/>
                </a:solidFill>
                <a:latin typeface="VOLLKORN REGULAR ROMAN" panose="020B0604020202020204" charset="0"/>
                <a:ea typeface="VOLLKORN REGULAR ROMAN" panose="020B0604020202020204" charset="0"/>
                <a:cs typeface="Arial" panose="020B0604020202020204" pitchFamily="34" charset="0"/>
                <a:sym typeface="Vollkorn"/>
              </a:rPr>
              <a:t>about the genealogy</a:t>
            </a:r>
            <a:br>
              <a:rPr lang="en-GB" sz="3500" b="1" i="1" dirty="0">
                <a:solidFill>
                  <a:srgbClr val="07434E"/>
                </a:solidFill>
                <a:latin typeface="VOLLKORN REGULAR ROMAN" panose="020B0604020202020204" charset="0"/>
                <a:ea typeface="VOLLKORN REGULAR ROMAN" panose="020B0604020202020204" charset="0"/>
                <a:cs typeface="Arial" panose="020B0604020202020204" pitchFamily="34" charset="0"/>
                <a:sym typeface="Vollkorn"/>
              </a:rPr>
            </a:br>
            <a:r>
              <a:rPr lang="en-GB" sz="3500" dirty="0">
                <a:solidFill>
                  <a:srgbClr val="07434E"/>
                </a:solidFill>
                <a:latin typeface="VOLLKORN REGULAR ROMAN" panose="020B0604020202020204" charset="0"/>
                <a:ea typeface="VOLLKORN REGULAR ROMAN" panose="020B0604020202020204" charset="0"/>
                <a:cs typeface="Arial" panose="020B0604020202020204" pitchFamily="34" charset="0"/>
                <a:sym typeface="Vollkorn"/>
              </a:rPr>
              <a:t>of causality research?</a:t>
            </a:r>
          </a:p>
        </p:txBody>
      </p:sp>
    </p:spTree>
    <p:extLst>
      <p:ext uri="{BB962C8B-B14F-4D97-AF65-F5344CB8AC3E}">
        <p14:creationId xmlns:p14="http://schemas.microsoft.com/office/powerpoint/2010/main" val="12237780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E65DE-3234-9A49-B650-A32A554D6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54"/>
          <a:stretch/>
        </p:blipFill>
        <p:spPr>
          <a:xfrm>
            <a:off x="1519750" y="1087622"/>
            <a:ext cx="6236884" cy="39664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395863-F22D-0E45-BD12-ABB4B9F5F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08" y="63019"/>
            <a:ext cx="3323314" cy="1201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D42278-825F-754C-B9CA-AA76E5A20A37}"/>
              </a:ext>
            </a:extLst>
          </p:cNvPr>
          <p:cNvSpPr txBox="1"/>
          <p:nvPr/>
        </p:nvSpPr>
        <p:spPr>
          <a:xfrm>
            <a:off x="-43733" y="869271"/>
            <a:ext cx="14058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0"/>
            <a:r>
              <a:rPr lang="en-DE" sz="10000" b="1" i="0" dirty="0">
                <a:effectLst/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</a:rPr>
              <a:t>🌳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4DFC7-384E-974B-B080-823372F166AD}"/>
              </a:ext>
            </a:extLst>
          </p:cNvPr>
          <p:cNvSpPr txBox="1"/>
          <p:nvPr/>
        </p:nvSpPr>
        <p:spPr>
          <a:xfrm>
            <a:off x="4502632" y="509772"/>
            <a:ext cx="4931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4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Access via </a:t>
            </a:r>
            <a:r>
              <a:rPr lang="en-GB" sz="1400" u="sng" dirty="0" err="1">
                <a:solidFill>
                  <a:schemeClr val="accent1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genealogy.causality.link</a:t>
            </a:r>
            <a:endParaRPr lang="en-GB" u="sng" dirty="0">
              <a:solidFill>
                <a:schemeClr val="accent1"/>
              </a:solidFill>
              <a:latin typeface="Arial" panose="020B0604020202020204" pitchFamily="34" charset="0"/>
              <a:ea typeface="VOLLKORN REGULAR ROMAN" pitchFamily="2" charset="0"/>
              <a:cs typeface="Arial" panose="020B0604020202020204" pitchFamily="34" charset="0"/>
              <a:sym typeface="Vollkorn"/>
            </a:endParaRPr>
          </a:p>
        </p:txBody>
      </p:sp>
    </p:spTree>
    <p:extLst>
      <p:ext uri="{BB962C8B-B14F-4D97-AF65-F5344CB8AC3E}">
        <p14:creationId xmlns:p14="http://schemas.microsoft.com/office/powerpoint/2010/main" val="39993176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E65DE-3234-9A49-B650-A32A554D6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rcRect r="40654"/>
          <a:stretch/>
        </p:blipFill>
        <p:spPr>
          <a:xfrm>
            <a:off x="1519750" y="1087622"/>
            <a:ext cx="6236884" cy="39664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395863-F22D-0E45-BD12-ABB4B9F5F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08" y="63019"/>
            <a:ext cx="3323314" cy="1201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D42278-825F-754C-B9CA-AA76E5A20A37}"/>
              </a:ext>
            </a:extLst>
          </p:cNvPr>
          <p:cNvSpPr txBox="1"/>
          <p:nvPr/>
        </p:nvSpPr>
        <p:spPr>
          <a:xfrm>
            <a:off x="-43733" y="869271"/>
            <a:ext cx="14058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0"/>
            <a:r>
              <a:rPr lang="en-DE" sz="10000" b="1" i="0" dirty="0">
                <a:effectLst/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</a:rPr>
              <a:t>🌳</a:t>
            </a:r>
          </a:p>
        </p:txBody>
      </p:sp>
      <p:pic>
        <p:nvPicPr>
          <p:cNvPr id="6" name="Picture 4" descr="We Need You: Become a Writer for Words Matter! - Words Matter.">
            <a:extLst>
              <a:ext uri="{FF2B5EF4-FFF2-40B4-BE49-F238E27FC236}">
                <a16:creationId xmlns:a16="http://schemas.microsoft.com/office/drawing/2014/main" id="{80A230ED-FF9A-004C-A433-265E38A32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385" y="1434105"/>
            <a:ext cx="2751615" cy="345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F616-D7C3-654E-B3BF-75B14D076D35}"/>
              </a:ext>
            </a:extLst>
          </p:cNvPr>
          <p:cNvSpPr/>
          <p:nvPr/>
        </p:nvSpPr>
        <p:spPr>
          <a:xfrm>
            <a:off x="3743177" y="1586422"/>
            <a:ext cx="4656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500" b="1" dirty="0">
                <a:solidFill>
                  <a:srgbClr val="FFC000"/>
                </a:solidFill>
                <a:highlight>
                  <a:srgbClr val="000000"/>
                </a:highlight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To Extend This!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9403E-2266-6F42-BCD8-45F6F37C4783}"/>
              </a:ext>
            </a:extLst>
          </p:cNvPr>
          <p:cNvSpPr txBox="1"/>
          <p:nvPr/>
        </p:nvSpPr>
        <p:spPr>
          <a:xfrm>
            <a:off x="4502632" y="509772"/>
            <a:ext cx="4931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4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Access via </a:t>
            </a:r>
            <a:r>
              <a:rPr lang="en-GB" sz="1400" u="sng" dirty="0" err="1">
                <a:solidFill>
                  <a:schemeClr val="accent1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genealogy.causality.link</a:t>
            </a:r>
            <a:endParaRPr lang="en-GB" u="sng" dirty="0">
              <a:solidFill>
                <a:schemeClr val="accent1"/>
              </a:solidFill>
              <a:latin typeface="Arial" panose="020B0604020202020204" pitchFamily="34" charset="0"/>
              <a:ea typeface="VOLLKORN REGULAR ROMAN" pitchFamily="2" charset="0"/>
              <a:cs typeface="Arial" panose="020B0604020202020204" pitchFamily="34" charset="0"/>
              <a:sym typeface="Vollkorn"/>
            </a:endParaRPr>
          </a:p>
        </p:txBody>
      </p:sp>
    </p:spTree>
    <p:extLst>
      <p:ext uri="{BB962C8B-B14F-4D97-AF65-F5344CB8AC3E}">
        <p14:creationId xmlns:p14="http://schemas.microsoft.com/office/powerpoint/2010/main" val="1179484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go of Causality Discussion Group">
            <a:extLst>
              <a:ext uri="{FF2B5EF4-FFF2-40B4-BE49-F238E27FC236}">
                <a16:creationId xmlns:a16="http://schemas.microsoft.com/office/drawing/2014/main" id="{2CAA443A-AC12-2D4C-B99C-6796CB039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04" y="1206025"/>
            <a:ext cx="2888256" cy="27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70BD96-EE43-BC46-ABFB-1CB2B48D37FD}"/>
              </a:ext>
            </a:extLst>
          </p:cNvPr>
          <p:cNvGrpSpPr/>
          <p:nvPr/>
        </p:nvGrpSpPr>
        <p:grpSpPr>
          <a:xfrm>
            <a:off x="4281526" y="1060514"/>
            <a:ext cx="4183924" cy="3022472"/>
            <a:chOff x="1519750" y="548541"/>
            <a:chExt cx="6236884" cy="45055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23E0E5-5719-4848-ACB1-B41E23F1E1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0654"/>
            <a:stretch/>
          </p:blipFill>
          <p:spPr>
            <a:xfrm>
              <a:off x="1519750" y="1087622"/>
              <a:ext cx="6236884" cy="39664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67F296-364E-E146-A25A-F32E21849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0343" y="548541"/>
              <a:ext cx="3323314" cy="120128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699CA81-352D-B740-B12A-8DFF84EEEFE5}"/>
              </a:ext>
            </a:extLst>
          </p:cNvPr>
          <p:cNvSpPr txBox="1"/>
          <p:nvPr/>
        </p:nvSpPr>
        <p:spPr>
          <a:xfrm>
            <a:off x="-33368" y="35262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0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Join the community </a:t>
            </a:r>
            <a:br>
              <a:rPr lang="en-GB" sz="20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</a:br>
            <a:r>
              <a:rPr lang="en-GB" sz="20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via </a:t>
            </a:r>
            <a:r>
              <a:rPr lang="en-GB" sz="2000" u="sng" dirty="0" err="1">
                <a:solidFill>
                  <a:schemeClr val="accent1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discuss.causality.link</a:t>
            </a:r>
            <a:endParaRPr lang="en-GB" sz="2000" u="sng" dirty="0">
              <a:solidFill>
                <a:schemeClr val="accent1"/>
              </a:solidFill>
              <a:latin typeface="Arial" panose="020B0604020202020204" pitchFamily="34" charset="0"/>
              <a:ea typeface="VOLLKORN REGULAR ROMAN" pitchFamily="2" charset="0"/>
              <a:cs typeface="Arial" panose="020B0604020202020204" pitchFamily="34" charset="0"/>
              <a:sym typeface="Vollkor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F249F-AE64-7149-B546-DB57192FCADD}"/>
              </a:ext>
            </a:extLst>
          </p:cNvPr>
          <p:cNvSpPr txBox="1"/>
          <p:nvPr/>
        </p:nvSpPr>
        <p:spPr>
          <a:xfrm>
            <a:off x="4043083" y="35262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0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Access the genealogy</a:t>
            </a:r>
            <a:br>
              <a:rPr lang="en-GB" sz="20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</a:br>
            <a:r>
              <a:rPr lang="en-GB" sz="2000" dirty="0">
                <a:solidFill>
                  <a:srgbClr val="0B343D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via </a:t>
            </a:r>
            <a:r>
              <a:rPr lang="en-GB" sz="2000" u="sng" dirty="0" err="1">
                <a:solidFill>
                  <a:schemeClr val="accent1"/>
                </a:solidFill>
                <a:latin typeface="Arial" panose="020B0604020202020204" pitchFamily="34" charset="0"/>
                <a:ea typeface="VOLLKORN REGULAR ROMAN" pitchFamily="2" charset="0"/>
                <a:cs typeface="Arial" panose="020B0604020202020204" pitchFamily="34" charset="0"/>
                <a:sym typeface="Vollkorn"/>
              </a:rPr>
              <a:t>genealogy.causality.link</a:t>
            </a:r>
            <a:endParaRPr lang="en-GB" sz="2000" u="sng" dirty="0">
              <a:solidFill>
                <a:schemeClr val="accent1"/>
              </a:solidFill>
              <a:latin typeface="Arial" panose="020B0604020202020204" pitchFamily="34" charset="0"/>
              <a:ea typeface="VOLLKORN REGULAR ROMAN" pitchFamily="2" charset="0"/>
              <a:cs typeface="Arial" panose="020B0604020202020204" pitchFamily="34" charset="0"/>
              <a:sym typeface="Vollkorn"/>
            </a:endParaRPr>
          </a:p>
        </p:txBody>
      </p:sp>
    </p:spTree>
    <p:extLst>
      <p:ext uri="{BB962C8B-B14F-4D97-AF65-F5344CB8AC3E}">
        <p14:creationId xmlns:p14="http://schemas.microsoft.com/office/powerpoint/2010/main" val="2742542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374C95D-DC70-445D-83BE-4CBBB641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239" y="291079"/>
            <a:ext cx="5913940" cy="39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E5F055-EFD8-403C-9BF8-DADCB795CAF9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4" name="Picture 6" descr="Programme - ESSAI 2023">
              <a:extLst>
                <a:ext uri="{FF2B5EF4-FFF2-40B4-BE49-F238E27FC236}">
                  <a16:creationId xmlns:a16="http://schemas.microsoft.com/office/drawing/2014/main" id="{71AF30B3-A31D-414C-A6E6-C6D646E12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45D877-1C4C-4DFC-95D3-6C36F993E45F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1968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43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F991D-AB0A-AA49-95A6-1C32656F9258}"/>
              </a:ext>
            </a:extLst>
          </p:cNvPr>
          <p:cNvGrpSpPr/>
          <p:nvPr/>
        </p:nvGrpSpPr>
        <p:grpSpPr>
          <a:xfrm flipH="1" flipV="1">
            <a:off x="-154784" y="-405977"/>
            <a:ext cx="1347375" cy="1029018"/>
            <a:chOff x="7949025" y="4134245"/>
            <a:chExt cx="1347375" cy="1029018"/>
          </a:xfrm>
        </p:grpSpPr>
        <p:sp>
          <p:nvSpPr>
            <p:cNvPr id="15" name="Google Shape;59;p13">
              <a:extLst>
                <a:ext uri="{FF2B5EF4-FFF2-40B4-BE49-F238E27FC236}">
                  <a16:creationId xmlns:a16="http://schemas.microsoft.com/office/drawing/2014/main" id="{D2D5E2A7-1D58-6A4A-BEC0-CB505E0EC9C2}"/>
                </a:ext>
              </a:extLst>
            </p:cNvPr>
            <p:cNvSpPr/>
            <p:nvPr/>
          </p:nvSpPr>
          <p:spPr>
            <a:xfrm rot="5684427">
              <a:off x="8542800" y="4134245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;p13">
              <a:extLst>
                <a:ext uri="{FF2B5EF4-FFF2-40B4-BE49-F238E27FC236}">
                  <a16:creationId xmlns:a16="http://schemas.microsoft.com/office/drawing/2014/main" id="{DEE43F40-43DE-1F4E-A16D-7F4C88708544}"/>
                </a:ext>
              </a:extLst>
            </p:cNvPr>
            <p:cNvSpPr/>
            <p:nvPr/>
          </p:nvSpPr>
          <p:spPr>
            <a:xfrm rot="19450864">
              <a:off x="7949025" y="4621984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62;p13">
              <a:extLst>
                <a:ext uri="{FF2B5EF4-FFF2-40B4-BE49-F238E27FC236}">
                  <a16:creationId xmlns:a16="http://schemas.microsoft.com/office/drawing/2014/main" id="{A0248CA9-3086-9F4D-9174-CF8F7FDD4655}"/>
                </a:ext>
              </a:extLst>
            </p:cNvPr>
            <p:cNvCxnSpPr>
              <a:cxnSpLocks/>
              <a:stCxn id="15" idx="5"/>
              <a:endCxn id="16" idx="6"/>
            </p:cNvCxnSpPr>
            <p:nvPr/>
          </p:nvCxnSpPr>
          <p:spPr>
            <a:xfrm flipH="1">
              <a:off x="8223100" y="4383405"/>
              <a:ext cx="355551" cy="301355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64;p13">
              <a:extLst>
                <a:ext uri="{FF2B5EF4-FFF2-40B4-BE49-F238E27FC236}">
                  <a16:creationId xmlns:a16="http://schemas.microsoft.com/office/drawing/2014/main" id="{40F4A9B3-4F89-1249-828B-9A3653F4D1B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8006800" y="4922746"/>
              <a:ext cx="69426" cy="240517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64;p13">
              <a:extLst>
                <a:ext uri="{FF2B5EF4-FFF2-40B4-BE49-F238E27FC236}">
                  <a16:creationId xmlns:a16="http://schemas.microsoft.com/office/drawing/2014/main" id="{B3D258BA-5540-4740-A2B0-346E23CC933F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 flipV="1">
              <a:off x="8844982" y="4298103"/>
              <a:ext cx="451418" cy="150833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99AC7D-C184-6541-9375-465958141A0B}"/>
              </a:ext>
            </a:extLst>
          </p:cNvPr>
          <p:cNvGrpSpPr/>
          <p:nvPr/>
        </p:nvGrpSpPr>
        <p:grpSpPr>
          <a:xfrm flipH="1" flipV="1">
            <a:off x="6912973" y="-129309"/>
            <a:ext cx="2541125" cy="1147746"/>
            <a:chOff x="6785382" y="149426"/>
            <a:chExt cx="2541125" cy="1147746"/>
          </a:xfrm>
        </p:grpSpPr>
        <p:sp>
          <p:nvSpPr>
            <p:cNvPr id="21" name="Google Shape;59;p13">
              <a:extLst>
                <a:ext uri="{FF2B5EF4-FFF2-40B4-BE49-F238E27FC236}">
                  <a16:creationId xmlns:a16="http://schemas.microsoft.com/office/drawing/2014/main" id="{5FEFC37A-BFC6-E449-BC2A-270524FAA3D5}"/>
                </a:ext>
              </a:extLst>
            </p:cNvPr>
            <p:cNvSpPr/>
            <p:nvPr/>
          </p:nvSpPr>
          <p:spPr>
            <a:xfrm>
              <a:off x="7414557" y="826101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;p13">
              <a:extLst>
                <a:ext uri="{FF2B5EF4-FFF2-40B4-BE49-F238E27FC236}">
                  <a16:creationId xmlns:a16="http://schemas.microsoft.com/office/drawing/2014/main" id="{DE75E76D-ECA0-EA44-9281-ED24AA7C4803}"/>
                </a:ext>
              </a:extLst>
            </p:cNvPr>
            <p:cNvSpPr/>
            <p:nvPr/>
          </p:nvSpPr>
          <p:spPr>
            <a:xfrm>
              <a:off x="7862932" y="286451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;p13">
              <a:extLst>
                <a:ext uri="{FF2B5EF4-FFF2-40B4-BE49-F238E27FC236}">
                  <a16:creationId xmlns:a16="http://schemas.microsoft.com/office/drawing/2014/main" id="{04B57693-00D1-BC43-BF62-55E3B857339B}"/>
                </a:ext>
              </a:extLst>
            </p:cNvPr>
            <p:cNvSpPr/>
            <p:nvPr/>
          </p:nvSpPr>
          <p:spPr>
            <a:xfrm>
              <a:off x="9023807" y="594497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62;p13">
              <a:extLst>
                <a:ext uri="{FF2B5EF4-FFF2-40B4-BE49-F238E27FC236}">
                  <a16:creationId xmlns:a16="http://schemas.microsoft.com/office/drawing/2014/main" id="{B69C13D5-96CF-4D44-8DE2-727520E2825E}"/>
                </a:ext>
              </a:extLst>
            </p:cNvPr>
            <p:cNvCxnSpPr>
              <a:endCxn id="22" idx="3"/>
            </p:cNvCxnSpPr>
            <p:nvPr/>
          </p:nvCxnSpPr>
          <p:spPr>
            <a:xfrm rot="10800000" flipH="1">
              <a:off x="7677761" y="544822"/>
              <a:ext cx="229500" cy="3315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63;p13">
              <a:extLst>
                <a:ext uri="{FF2B5EF4-FFF2-40B4-BE49-F238E27FC236}">
                  <a16:creationId xmlns:a16="http://schemas.microsoft.com/office/drawing/2014/main" id="{C4319886-5CEB-EA48-AB47-5AAA216DE5D5}"/>
                </a:ext>
              </a:extLst>
            </p:cNvPr>
            <p:cNvCxnSpPr>
              <a:stCxn id="21" idx="6"/>
              <a:endCxn id="23" idx="2"/>
            </p:cNvCxnSpPr>
            <p:nvPr/>
          </p:nvCxnSpPr>
          <p:spPr>
            <a:xfrm flipV="1">
              <a:off x="7717257" y="745847"/>
              <a:ext cx="1306550" cy="231604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64;p13">
              <a:extLst>
                <a:ext uri="{FF2B5EF4-FFF2-40B4-BE49-F238E27FC236}">
                  <a16:creationId xmlns:a16="http://schemas.microsoft.com/office/drawing/2014/main" id="{FA3178EF-96B9-C543-A6E9-30CA309C564D}"/>
                </a:ext>
              </a:extLst>
            </p:cNvPr>
            <p:cNvCxnSpPr>
              <a:stCxn id="21" idx="3"/>
            </p:cNvCxnSpPr>
            <p:nvPr/>
          </p:nvCxnSpPr>
          <p:spPr>
            <a:xfrm flipH="1">
              <a:off x="6815986" y="1084472"/>
              <a:ext cx="642900" cy="212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65;p13">
              <a:extLst>
                <a:ext uri="{FF2B5EF4-FFF2-40B4-BE49-F238E27FC236}">
                  <a16:creationId xmlns:a16="http://schemas.microsoft.com/office/drawing/2014/main" id="{4DB77711-81AC-BC48-9B6C-661A4BA9B7F7}"/>
                </a:ext>
              </a:extLst>
            </p:cNvPr>
            <p:cNvSpPr/>
            <p:nvPr/>
          </p:nvSpPr>
          <p:spPr>
            <a:xfrm>
              <a:off x="6785382" y="149426"/>
              <a:ext cx="302700" cy="302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Google Shape;66;p13">
              <a:extLst>
                <a:ext uri="{FF2B5EF4-FFF2-40B4-BE49-F238E27FC236}">
                  <a16:creationId xmlns:a16="http://schemas.microsoft.com/office/drawing/2014/main" id="{6330370E-6965-4E40-A472-BFDB5CA45C6E}"/>
                </a:ext>
              </a:extLst>
            </p:cNvPr>
            <p:cNvCxnSpPr>
              <a:stCxn id="27" idx="5"/>
              <a:endCxn id="21" idx="1"/>
            </p:cNvCxnSpPr>
            <p:nvPr/>
          </p:nvCxnSpPr>
          <p:spPr>
            <a:xfrm>
              <a:off x="7043753" y="407797"/>
              <a:ext cx="415200" cy="462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94AA08-5C4F-194B-A28E-C522DAA3EF40}"/>
              </a:ext>
            </a:extLst>
          </p:cNvPr>
          <p:cNvGrpSpPr/>
          <p:nvPr/>
        </p:nvGrpSpPr>
        <p:grpSpPr>
          <a:xfrm rot="21113874">
            <a:off x="272298" y="4209294"/>
            <a:ext cx="1115285" cy="645838"/>
            <a:chOff x="511897" y="3688383"/>
            <a:chExt cx="1115285" cy="64583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4B902A0-8CB8-5A4B-A345-DBF71033B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1123" y="4241720"/>
              <a:ext cx="96059" cy="9250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CB25F42-B82C-1E4C-9445-C9F091B5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109" y="4239344"/>
              <a:ext cx="110290" cy="9250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49256E0-685E-EE4D-A2C7-8C942B7F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681" y="3947570"/>
              <a:ext cx="88944" cy="9250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8A9B7C5-25C7-C84F-8FD5-339D0375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364" y="3688383"/>
              <a:ext cx="131636" cy="92501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2477A72-A259-B340-BAAC-898812437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99" y="4073525"/>
              <a:ext cx="114282" cy="13362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6F60472-3458-0148-97B4-C078D34A9C2A}"/>
                </a:ext>
              </a:extLst>
            </p:cNvPr>
            <p:cNvCxnSpPr>
              <a:cxnSpLocks/>
            </p:cNvCxnSpPr>
            <p:nvPr/>
          </p:nvCxnSpPr>
          <p:spPr>
            <a:xfrm>
              <a:off x="697275" y="4285594"/>
              <a:ext cx="794109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C6F8A0B-5F11-3B4D-8E0B-8BB29EAB7D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018" y="3790209"/>
              <a:ext cx="114282" cy="13362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88A48C6-45BE-0E41-84DE-A924D9349373}"/>
                </a:ext>
              </a:extLst>
            </p:cNvPr>
            <p:cNvSpPr/>
            <p:nvPr/>
          </p:nvSpPr>
          <p:spPr>
            <a:xfrm>
              <a:off x="1200214" y="3696801"/>
              <a:ext cx="398290" cy="484672"/>
            </a:xfrm>
            <a:custGeom>
              <a:avLst/>
              <a:gdLst>
                <a:gd name="connsiteX0" fmla="*/ 0 w 527050"/>
                <a:gd name="connsiteY0" fmla="*/ 0 h 466306"/>
                <a:gd name="connsiteX1" fmla="*/ 203200 w 527050"/>
                <a:gd name="connsiteY1" fmla="*/ 460375 h 466306"/>
                <a:gd name="connsiteX2" fmla="*/ 400050 w 527050"/>
                <a:gd name="connsiteY2" fmla="*/ 273050 h 466306"/>
                <a:gd name="connsiteX3" fmla="*/ 527050 w 527050"/>
                <a:gd name="connsiteY3" fmla="*/ 450850 h 466306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527050 w 527050"/>
                <a:gd name="connsiteY2" fmla="*/ 450850 h 450850"/>
                <a:gd name="connsiteX0" fmla="*/ 0 w 331996"/>
                <a:gd name="connsiteY0" fmla="*/ 0 h 447675"/>
                <a:gd name="connsiteX1" fmla="*/ 327025 w 331996"/>
                <a:gd name="connsiteY1" fmla="*/ 63500 h 447675"/>
                <a:gd name="connsiteX2" fmla="*/ 222250 w 331996"/>
                <a:gd name="connsiteY2" fmla="*/ 447675 h 447675"/>
                <a:gd name="connsiteX0" fmla="*/ 0 w 332763"/>
                <a:gd name="connsiteY0" fmla="*/ 0 h 447675"/>
                <a:gd name="connsiteX1" fmla="*/ 327025 w 332763"/>
                <a:gd name="connsiteY1" fmla="*/ 63500 h 447675"/>
                <a:gd name="connsiteX2" fmla="*/ 222250 w 332763"/>
                <a:gd name="connsiteY2" fmla="*/ 447675 h 447675"/>
                <a:gd name="connsiteX0" fmla="*/ 0 w 336074"/>
                <a:gd name="connsiteY0" fmla="*/ 0 h 457200"/>
                <a:gd name="connsiteX1" fmla="*/ 330200 w 336074"/>
                <a:gd name="connsiteY1" fmla="*/ 73025 h 457200"/>
                <a:gd name="connsiteX2" fmla="*/ 225425 w 336074"/>
                <a:gd name="connsiteY2" fmla="*/ 457200 h 457200"/>
                <a:gd name="connsiteX0" fmla="*/ 0 w 336074"/>
                <a:gd name="connsiteY0" fmla="*/ 624 h 457824"/>
                <a:gd name="connsiteX1" fmla="*/ 330200 w 336074"/>
                <a:gd name="connsiteY1" fmla="*/ 73649 h 457824"/>
                <a:gd name="connsiteX2" fmla="*/ 225425 w 336074"/>
                <a:gd name="connsiteY2" fmla="*/ 457824 h 457824"/>
                <a:gd name="connsiteX0" fmla="*/ 0 w 269962"/>
                <a:gd name="connsiteY0" fmla="*/ 55 h 457255"/>
                <a:gd name="connsiteX1" fmla="*/ 260350 w 269962"/>
                <a:gd name="connsiteY1" fmla="*/ 133405 h 457255"/>
                <a:gd name="connsiteX2" fmla="*/ 225425 w 269962"/>
                <a:gd name="connsiteY2" fmla="*/ 457255 h 457255"/>
                <a:gd name="connsiteX0" fmla="*/ 0 w 225425"/>
                <a:gd name="connsiteY0" fmla="*/ 0 h 457200"/>
                <a:gd name="connsiteX1" fmla="*/ 225425 w 225425"/>
                <a:gd name="connsiteY1" fmla="*/ 457200 h 457200"/>
                <a:gd name="connsiteX0" fmla="*/ 0 w 225425"/>
                <a:gd name="connsiteY0" fmla="*/ 0 h 457200"/>
                <a:gd name="connsiteX1" fmla="*/ 107888 w 225425"/>
                <a:gd name="connsiteY1" fmla="*/ 210295 h 457200"/>
                <a:gd name="connsiteX2" fmla="*/ 225425 w 225425"/>
                <a:gd name="connsiteY2" fmla="*/ 457200 h 457200"/>
                <a:gd name="connsiteX0" fmla="*/ 0 w 355538"/>
                <a:gd name="connsiteY0" fmla="*/ 0 h 457200"/>
                <a:gd name="connsiteX1" fmla="*/ 355538 w 355538"/>
                <a:gd name="connsiteY1" fmla="*/ 70595 h 457200"/>
                <a:gd name="connsiteX2" fmla="*/ 225425 w 355538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24877 h 482077"/>
                <a:gd name="connsiteX1" fmla="*/ 355538 w 370282"/>
                <a:gd name="connsiteY1" fmla="*/ 95472 h 482077"/>
                <a:gd name="connsiteX2" fmla="*/ 225425 w 370282"/>
                <a:gd name="connsiteY2" fmla="*/ 482077 h 482077"/>
                <a:gd name="connsiteX0" fmla="*/ 0 w 348057"/>
                <a:gd name="connsiteY0" fmla="*/ 15723 h 511023"/>
                <a:gd name="connsiteX1" fmla="*/ 333313 w 348057"/>
                <a:gd name="connsiteY1" fmla="*/ 124418 h 511023"/>
                <a:gd name="connsiteX2" fmla="*/ 203200 w 348057"/>
                <a:gd name="connsiteY2" fmla="*/ 511023 h 511023"/>
                <a:gd name="connsiteX0" fmla="*/ 0 w 333313"/>
                <a:gd name="connsiteY0" fmla="*/ 15723 h 124418"/>
                <a:gd name="connsiteX1" fmla="*/ 333313 w 333313"/>
                <a:gd name="connsiteY1" fmla="*/ 124418 h 124418"/>
                <a:gd name="connsiteX0" fmla="*/ 0 w 222188"/>
                <a:gd name="connsiteY0" fmla="*/ 2651 h 498696"/>
                <a:gd name="connsiteX1" fmla="*/ 222188 w 222188"/>
                <a:gd name="connsiteY1" fmla="*/ 498696 h 498696"/>
                <a:gd name="connsiteX0" fmla="*/ 0 w 278280"/>
                <a:gd name="connsiteY0" fmla="*/ 4734 h 500779"/>
                <a:gd name="connsiteX1" fmla="*/ 222188 w 278280"/>
                <a:gd name="connsiteY1" fmla="*/ 500779 h 500779"/>
                <a:gd name="connsiteX0" fmla="*/ 0 w 295677"/>
                <a:gd name="connsiteY0" fmla="*/ 1117 h 497162"/>
                <a:gd name="connsiteX1" fmla="*/ 222188 w 295677"/>
                <a:gd name="connsiteY1" fmla="*/ 497162 h 497162"/>
                <a:gd name="connsiteX0" fmla="*/ 0 w 433310"/>
                <a:gd name="connsiteY0" fmla="*/ 1186 h 484531"/>
                <a:gd name="connsiteX1" fmla="*/ 387288 w 433310"/>
                <a:gd name="connsiteY1" fmla="*/ 484531 h 484531"/>
                <a:gd name="connsiteX0" fmla="*/ 0 w 398290"/>
                <a:gd name="connsiteY0" fmla="*/ 1327 h 484672"/>
                <a:gd name="connsiteX1" fmla="*/ 387288 w 398290"/>
                <a:gd name="connsiteY1" fmla="*/ 484672 h 48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290" h="484672">
                  <a:moveTo>
                    <a:pt x="0" y="1327"/>
                  </a:moveTo>
                  <a:cubicBezTo>
                    <a:pt x="280438" y="-16416"/>
                    <a:pt x="443400" y="143640"/>
                    <a:pt x="387288" y="484672"/>
                  </a:cubicBezTo>
                </a:path>
              </a:pathLst>
            </a:cu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F29317-F842-024C-8D4E-F5851AEA8090}"/>
                </a:ext>
              </a:extLst>
            </p:cNvPr>
            <p:cNvSpPr/>
            <p:nvPr/>
          </p:nvSpPr>
          <p:spPr>
            <a:xfrm flipH="1">
              <a:off x="511897" y="3716478"/>
              <a:ext cx="444653" cy="487688"/>
            </a:xfrm>
            <a:custGeom>
              <a:avLst/>
              <a:gdLst>
                <a:gd name="connsiteX0" fmla="*/ 0 w 527050"/>
                <a:gd name="connsiteY0" fmla="*/ 0 h 466306"/>
                <a:gd name="connsiteX1" fmla="*/ 203200 w 527050"/>
                <a:gd name="connsiteY1" fmla="*/ 460375 h 466306"/>
                <a:gd name="connsiteX2" fmla="*/ 400050 w 527050"/>
                <a:gd name="connsiteY2" fmla="*/ 273050 h 466306"/>
                <a:gd name="connsiteX3" fmla="*/ 527050 w 527050"/>
                <a:gd name="connsiteY3" fmla="*/ 450850 h 466306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400050 w 527050"/>
                <a:gd name="connsiteY2" fmla="*/ 273050 h 450850"/>
                <a:gd name="connsiteX3" fmla="*/ 527050 w 527050"/>
                <a:gd name="connsiteY3" fmla="*/ 450850 h 450850"/>
                <a:gd name="connsiteX0" fmla="*/ 0 w 527050"/>
                <a:gd name="connsiteY0" fmla="*/ 0 h 450850"/>
                <a:gd name="connsiteX1" fmla="*/ 327025 w 527050"/>
                <a:gd name="connsiteY1" fmla="*/ 63500 h 450850"/>
                <a:gd name="connsiteX2" fmla="*/ 527050 w 527050"/>
                <a:gd name="connsiteY2" fmla="*/ 450850 h 450850"/>
                <a:gd name="connsiteX0" fmla="*/ 0 w 331996"/>
                <a:gd name="connsiteY0" fmla="*/ 0 h 447675"/>
                <a:gd name="connsiteX1" fmla="*/ 327025 w 331996"/>
                <a:gd name="connsiteY1" fmla="*/ 63500 h 447675"/>
                <a:gd name="connsiteX2" fmla="*/ 222250 w 331996"/>
                <a:gd name="connsiteY2" fmla="*/ 447675 h 447675"/>
                <a:gd name="connsiteX0" fmla="*/ 0 w 332763"/>
                <a:gd name="connsiteY0" fmla="*/ 0 h 447675"/>
                <a:gd name="connsiteX1" fmla="*/ 327025 w 332763"/>
                <a:gd name="connsiteY1" fmla="*/ 63500 h 447675"/>
                <a:gd name="connsiteX2" fmla="*/ 222250 w 332763"/>
                <a:gd name="connsiteY2" fmla="*/ 447675 h 447675"/>
                <a:gd name="connsiteX0" fmla="*/ 0 w 336074"/>
                <a:gd name="connsiteY0" fmla="*/ 0 h 457200"/>
                <a:gd name="connsiteX1" fmla="*/ 330200 w 336074"/>
                <a:gd name="connsiteY1" fmla="*/ 73025 h 457200"/>
                <a:gd name="connsiteX2" fmla="*/ 225425 w 336074"/>
                <a:gd name="connsiteY2" fmla="*/ 457200 h 457200"/>
                <a:gd name="connsiteX0" fmla="*/ 0 w 336074"/>
                <a:gd name="connsiteY0" fmla="*/ 624 h 457824"/>
                <a:gd name="connsiteX1" fmla="*/ 330200 w 336074"/>
                <a:gd name="connsiteY1" fmla="*/ 73649 h 457824"/>
                <a:gd name="connsiteX2" fmla="*/ 225425 w 336074"/>
                <a:gd name="connsiteY2" fmla="*/ 457824 h 457824"/>
                <a:gd name="connsiteX0" fmla="*/ 0 w 269962"/>
                <a:gd name="connsiteY0" fmla="*/ 55 h 457255"/>
                <a:gd name="connsiteX1" fmla="*/ 260350 w 269962"/>
                <a:gd name="connsiteY1" fmla="*/ 133405 h 457255"/>
                <a:gd name="connsiteX2" fmla="*/ 225425 w 269962"/>
                <a:gd name="connsiteY2" fmla="*/ 457255 h 457255"/>
                <a:gd name="connsiteX0" fmla="*/ 0 w 225425"/>
                <a:gd name="connsiteY0" fmla="*/ 0 h 457200"/>
                <a:gd name="connsiteX1" fmla="*/ 225425 w 225425"/>
                <a:gd name="connsiteY1" fmla="*/ 457200 h 457200"/>
                <a:gd name="connsiteX0" fmla="*/ 0 w 225425"/>
                <a:gd name="connsiteY0" fmla="*/ 0 h 457200"/>
                <a:gd name="connsiteX1" fmla="*/ 107888 w 225425"/>
                <a:gd name="connsiteY1" fmla="*/ 210295 h 457200"/>
                <a:gd name="connsiteX2" fmla="*/ 225425 w 225425"/>
                <a:gd name="connsiteY2" fmla="*/ 457200 h 457200"/>
                <a:gd name="connsiteX0" fmla="*/ 0 w 355538"/>
                <a:gd name="connsiteY0" fmla="*/ 0 h 457200"/>
                <a:gd name="connsiteX1" fmla="*/ 355538 w 355538"/>
                <a:gd name="connsiteY1" fmla="*/ 70595 h 457200"/>
                <a:gd name="connsiteX2" fmla="*/ 225425 w 355538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0 h 457200"/>
                <a:gd name="connsiteX1" fmla="*/ 355538 w 370282"/>
                <a:gd name="connsiteY1" fmla="*/ 70595 h 457200"/>
                <a:gd name="connsiteX2" fmla="*/ 225425 w 370282"/>
                <a:gd name="connsiteY2" fmla="*/ 457200 h 457200"/>
                <a:gd name="connsiteX0" fmla="*/ 0 w 370282"/>
                <a:gd name="connsiteY0" fmla="*/ 24877 h 482077"/>
                <a:gd name="connsiteX1" fmla="*/ 355538 w 370282"/>
                <a:gd name="connsiteY1" fmla="*/ 95472 h 482077"/>
                <a:gd name="connsiteX2" fmla="*/ 225425 w 370282"/>
                <a:gd name="connsiteY2" fmla="*/ 482077 h 482077"/>
                <a:gd name="connsiteX0" fmla="*/ 0 w 348057"/>
                <a:gd name="connsiteY0" fmla="*/ 15723 h 511023"/>
                <a:gd name="connsiteX1" fmla="*/ 333313 w 348057"/>
                <a:gd name="connsiteY1" fmla="*/ 124418 h 511023"/>
                <a:gd name="connsiteX2" fmla="*/ 203200 w 348057"/>
                <a:gd name="connsiteY2" fmla="*/ 511023 h 511023"/>
                <a:gd name="connsiteX0" fmla="*/ 0 w 333313"/>
                <a:gd name="connsiteY0" fmla="*/ 15723 h 124418"/>
                <a:gd name="connsiteX1" fmla="*/ 333313 w 333313"/>
                <a:gd name="connsiteY1" fmla="*/ 124418 h 124418"/>
                <a:gd name="connsiteX0" fmla="*/ 0 w 222188"/>
                <a:gd name="connsiteY0" fmla="*/ 2651 h 498696"/>
                <a:gd name="connsiteX1" fmla="*/ 222188 w 222188"/>
                <a:gd name="connsiteY1" fmla="*/ 498696 h 498696"/>
                <a:gd name="connsiteX0" fmla="*/ 0 w 278280"/>
                <a:gd name="connsiteY0" fmla="*/ 4734 h 500779"/>
                <a:gd name="connsiteX1" fmla="*/ 222188 w 278280"/>
                <a:gd name="connsiteY1" fmla="*/ 500779 h 500779"/>
                <a:gd name="connsiteX0" fmla="*/ 0 w 295677"/>
                <a:gd name="connsiteY0" fmla="*/ 1117 h 497162"/>
                <a:gd name="connsiteX1" fmla="*/ 222188 w 295677"/>
                <a:gd name="connsiteY1" fmla="*/ 497162 h 497162"/>
                <a:gd name="connsiteX0" fmla="*/ 0 w 567275"/>
                <a:gd name="connsiteY0" fmla="*/ 1379 h 456149"/>
                <a:gd name="connsiteX1" fmla="*/ 533338 w 567275"/>
                <a:gd name="connsiteY1" fmla="*/ 456149 h 456149"/>
                <a:gd name="connsiteX0" fmla="*/ 0 w 473314"/>
                <a:gd name="connsiteY0" fmla="*/ 1168 h 487688"/>
                <a:gd name="connsiteX1" fmla="*/ 431738 w 473314"/>
                <a:gd name="connsiteY1" fmla="*/ 487688 h 487688"/>
                <a:gd name="connsiteX0" fmla="*/ 0 w 444653"/>
                <a:gd name="connsiteY0" fmla="*/ 1168 h 487688"/>
                <a:gd name="connsiteX1" fmla="*/ 399988 w 444653"/>
                <a:gd name="connsiteY1" fmla="*/ 487688 h 48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653" h="487688">
                  <a:moveTo>
                    <a:pt x="0" y="1168"/>
                  </a:moveTo>
                  <a:cubicBezTo>
                    <a:pt x="280438" y="-16575"/>
                    <a:pt x="554525" y="168881"/>
                    <a:pt x="399988" y="487688"/>
                  </a:cubicBezTo>
                </a:path>
              </a:pathLst>
            </a:cu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D8AC5A52-A6FB-F345-89DE-C3B320CDE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815" y="653620"/>
            <a:ext cx="1078879" cy="1995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C9DBC7-FCF7-3D4B-BE38-88EB778F33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85" y="383766"/>
            <a:ext cx="177921" cy="1575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6499A5-CF8F-8548-848E-852995F5D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25" y="3903249"/>
            <a:ext cx="219355" cy="2064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FB2377F-47FB-3F4D-BF79-149F89FE8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783" y="103184"/>
            <a:ext cx="239353" cy="30135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61F5B3D-3C8A-BB42-A6D0-ABFF90C31F5D}"/>
              </a:ext>
            </a:extLst>
          </p:cNvPr>
          <p:cNvSpPr/>
          <p:nvPr/>
        </p:nvSpPr>
        <p:spPr>
          <a:xfrm>
            <a:off x="609600" y="2299497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2400" i="1" dirty="0">
                <a:solidFill>
                  <a:schemeClr val="bg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“As X-rays are to the surgeon, </a:t>
            </a:r>
            <a:r>
              <a:rPr lang="en-GB" sz="2400" i="1" u="sng" dirty="0">
                <a:solidFill>
                  <a:schemeClr val="bg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graphs</a:t>
            </a:r>
            <a:r>
              <a:rPr lang="en-GB" sz="2400" i="1" dirty="0">
                <a:solidFill>
                  <a:schemeClr val="bg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 are for causation.”</a:t>
            </a:r>
          </a:p>
          <a:p>
            <a:pPr lvl="0"/>
            <a:r>
              <a:rPr lang="en-GB" sz="2400" dirty="0">
                <a:solidFill>
                  <a:schemeClr val="bg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     </a:t>
            </a:r>
            <a:r>
              <a:rPr lang="en-GB" sz="2000" dirty="0">
                <a:solidFill>
                  <a:schemeClr val="bg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-Judea Pearl </a:t>
            </a:r>
            <a:r>
              <a:rPr lang="en-GB" sz="1600" dirty="0">
                <a:solidFill>
                  <a:schemeClr val="bg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in Causality (2009)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F188C7-6186-BA4A-A0CC-173CF59FD9C4}"/>
              </a:ext>
            </a:extLst>
          </p:cNvPr>
          <p:cNvSpPr/>
          <p:nvPr/>
        </p:nvSpPr>
        <p:spPr>
          <a:xfrm>
            <a:off x="480954" y="1593310"/>
            <a:ext cx="376504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500" dirty="0">
                <a:solidFill>
                  <a:schemeClr val="bg1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After having seen all this, we realize..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17A3AA0-229E-48E6-B531-37744942AF09}"/>
              </a:ext>
            </a:extLst>
          </p:cNvPr>
          <p:cNvGrpSpPr/>
          <p:nvPr/>
        </p:nvGrpSpPr>
        <p:grpSpPr>
          <a:xfrm>
            <a:off x="6850815" y="4361973"/>
            <a:ext cx="2217274" cy="624140"/>
            <a:chOff x="6850815" y="4361973"/>
            <a:chExt cx="2217274" cy="624140"/>
          </a:xfrm>
        </p:grpSpPr>
        <p:pic>
          <p:nvPicPr>
            <p:cNvPr id="47" name="Picture 6" descr="Programme - ESSAI 2023">
              <a:extLst>
                <a:ext uri="{FF2B5EF4-FFF2-40B4-BE49-F238E27FC236}">
                  <a16:creationId xmlns:a16="http://schemas.microsoft.com/office/drawing/2014/main" id="{471A2F09-6645-4D83-AD4A-223F9DD46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270" y="436197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629DD9C-F09D-49EF-86E2-1A323145E9DA}"/>
                </a:ext>
              </a:extLst>
            </p:cNvPr>
            <p:cNvSpPr txBox="1"/>
            <p:nvPr/>
          </p:nvSpPr>
          <p:spPr>
            <a:xfrm>
              <a:off x="6850815" y="478605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78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69C567-4337-49F7-81BD-3B9CD3684F29}"/>
              </a:ext>
            </a:extLst>
          </p:cNvPr>
          <p:cNvSpPr/>
          <p:nvPr/>
        </p:nvSpPr>
        <p:spPr>
          <a:xfrm>
            <a:off x="321930" y="241001"/>
            <a:ext cx="4585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srgbClr val="0B343D"/>
                </a:solidFill>
                <a:latin typeface="VOLLKORN REGULAR ROMAN" pitchFamily="2" charset="0"/>
                <a:ea typeface="VOLLKORN REGULAR ROMAN" pitchFamily="2" charset="0"/>
                <a:cs typeface="Vollkorn"/>
                <a:sym typeface="Vollkorn"/>
              </a:rPr>
              <a:t>Causality is hard</a:t>
            </a:r>
            <a:endParaRPr lang="en-GB" sz="1500" dirty="0">
              <a:solidFill>
                <a:schemeClr val="bg1">
                  <a:lumMod val="50000"/>
                </a:schemeClr>
              </a:solidFill>
              <a:latin typeface="VOLLKORN REGULAR ROMAN" pitchFamily="2" charset="0"/>
              <a:ea typeface="VOLLKORN REGULAR ROMAN" pitchFamily="2" charset="0"/>
              <a:cs typeface="Vollkorn"/>
              <a:sym typeface="Vollkorn"/>
            </a:endParaRPr>
          </a:p>
        </p:txBody>
      </p:sp>
      <p:pic>
        <p:nvPicPr>
          <p:cNvPr id="4098" name="Picture 2" descr="Living light: How achieving it as easy as good 'ole arithmetic - Francesca  Verri">
            <a:extLst>
              <a:ext uri="{FF2B5EF4-FFF2-40B4-BE49-F238E27FC236}">
                <a16:creationId xmlns:a16="http://schemas.microsoft.com/office/drawing/2014/main" id="{B5AD8CC1-6679-4ED1-8CB9-377CA56FC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81" y="1401826"/>
            <a:ext cx="3314175" cy="228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ddition Blackboard Stock Photos and Images - 123RF">
            <a:extLst>
              <a:ext uri="{FF2B5EF4-FFF2-40B4-BE49-F238E27FC236}">
                <a16:creationId xmlns:a16="http://schemas.microsoft.com/office/drawing/2014/main" id="{A76019AF-833A-4782-8DA7-37BC85BB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76" y="1344937"/>
            <a:ext cx="33141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17820C9-4C9E-4FD6-B795-3E40C88BEB23}"/>
              </a:ext>
            </a:extLst>
          </p:cNvPr>
          <p:cNvGrpSpPr/>
          <p:nvPr/>
        </p:nvGrpSpPr>
        <p:grpSpPr>
          <a:xfrm>
            <a:off x="6866168" y="4403584"/>
            <a:ext cx="2217274" cy="624140"/>
            <a:chOff x="7036231" y="4526593"/>
            <a:chExt cx="2217274" cy="624140"/>
          </a:xfrm>
        </p:grpSpPr>
        <p:pic>
          <p:nvPicPr>
            <p:cNvPr id="6" name="Picture 6" descr="Programme - ESSAI 2023">
              <a:extLst>
                <a:ext uri="{FF2B5EF4-FFF2-40B4-BE49-F238E27FC236}">
                  <a16:creationId xmlns:a16="http://schemas.microsoft.com/office/drawing/2014/main" id="{39D6D520-D88A-444C-B46B-7444C1D6E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686" y="4526593"/>
              <a:ext cx="1706683" cy="42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BF3379-45F6-4989-A080-84246EBF9B2C}"/>
                </a:ext>
              </a:extLst>
            </p:cNvPr>
            <p:cNvSpPr txBox="1"/>
            <p:nvPr/>
          </p:nvSpPr>
          <p:spPr>
            <a:xfrm>
              <a:off x="7036231" y="4950678"/>
              <a:ext cx="22172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GB" sz="700" b="1" i="0" dirty="0">
                  <a:solidFill>
                    <a:srgbClr val="38383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Machines Climbing Pearl’s Ladder of Causation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2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2522</Words>
  <Application>Microsoft Office PowerPoint</Application>
  <PresentationFormat>On-screen Show (16:9)</PresentationFormat>
  <Paragraphs>382</Paragraphs>
  <Slides>80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4" baseType="lpstr">
      <vt:lpstr>Palatino Linotype</vt:lpstr>
      <vt:lpstr>Calibri</vt:lpstr>
      <vt:lpstr>Lucida Console</vt:lpstr>
      <vt:lpstr>Microsoft Yi Baiti</vt:lpstr>
      <vt:lpstr>Arial</vt:lpstr>
      <vt:lpstr>Segoe UI Symbol</vt:lpstr>
      <vt:lpstr>Times New Roman</vt:lpstr>
      <vt:lpstr>Wingdings</vt:lpstr>
      <vt:lpstr>source-serif-pro</vt:lpstr>
      <vt:lpstr>VOLLKORN REGULAR ROMAN</vt:lpstr>
      <vt:lpstr>multi-display</vt:lpstr>
      <vt:lpstr>Arial MT</vt:lpstr>
      <vt:lpstr>Cambria</vt:lpstr>
      <vt:lpstr>Simple Light</vt:lpstr>
      <vt:lpstr>PowerPoint Presentation</vt:lpstr>
      <vt:lpstr>PowerPoint Presentation</vt:lpstr>
      <vt:lpstr>A Quick Introduction</vt:lpstr>
      <vt:lpstr>5 Thrilling Days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Causality is Omnipresent!</vt:lpstr>
      <vt:lpstr>Causality is Omnipresent?</vt:lpstr>
      <vt:lpstr>PowerPoint Presentation</vt:lpstr>
      <vt:lpstr>PowerPoint Presentation</vt:lpstr>
      <vt:lpstr>Current Trend: Deep Learning</vt:lpstr>
      <vt:lpstr>Current Trend: Deep Learning</vt:lpstr>
      <vt:lpstr>Current Trend: Deep Learning</vt:lpstr>
      <vt:lpstr>Current Trend: Deep Learning</vt:lpstr>
      <vt:lpstr>Current Challenges in DS, AI, ML</vt:lpstr>
      <vt:lpstr>PowerPoint Presentation</vt:lpstr>
      <vt:lpstr>What can we achieve with causality?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Neyman-Rubin to Pearl</vt:lpstr>
      <vt:lpstr>PowerPoint Presentation</vt:lpstr>
      <vt:lpstr>Graphically Explaining Causes and Predictors</vt:lpstr>
      <vt:lpstr>Randomized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Association vs Causation</vt:lpstr>
      <vt:lpstr>Problems to be solved</vt:lpstr>
      <vt:lpstr>Problems to be solved</vt:lpstr>
      <vt:lpstr>Problems to be solved</vt:lpstr>
      <vt:lpstr>Problems to be solved</vt:lpstr>
      <vt:lpstr>PowerPoint Presentation</vt:lpstr>
      <vt:lpstr>PowerPoint Presentation</vt:lpstr>
      <vt:lpstr>Counterfactual Sum-Product Networks</vt:lpstr>
      <vt:lpstr>Experiment: Particle Collision</vt:lpstr>
      <vt:lpstr>PowerPoint Presentation</vt:lpstr>
      <vt:lpstr>PowerPoint Presentation</vt:lpstr>
      <vt:lpstr>PowerPoint Presentation</vt:lpstr>
      <vt:lpstr>PowerPoint Presentation</vt:lpstr>
      <vt:lpstr>Causality Theory by Judea Pearl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dishu.dhami</dc:creator>
  <cp:lastModifiedBy>Devendra Dhami</cp:lastModifiedBy>
  <cp:revision>504</cp:revision>
  <dcterms:modified xsi:type="dcterms:W3CDTF">2023-07-24T04:18:15Z</dcterms:modified>
</cp:coreProperties>
</file>